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8" r:id="rId1"/>
  </p:sldMasterIdLst>
  <p:notesMasterIdLst>
    <p:notesMasterId r:id="rId16"/>
  </p:notesMasterIdLst>
  <p:sldIdLst>
    <p:sldId id="263" r:id="rId2"/>
    <p:sldId id="256" r:id="rId3"/>
    <p:sldId id="262" r:id="rId4"/>
    <p:sldId id="261" r:id="rId5"/>
    <p:sldId id="273" r:id="rId6"/>
    <p:sldId id="264" r:id="rId7"/>
    <p:sldId id="265" r:id="rId8"/>
    <p:sldId id="266" r:id="rId9"/>
    <p:sldId id="267" r:id="rId10"/>
    <p:sldId id="268" r:id="rId11"/>
    <p:sldId id="269" r:id="rId12"/>
    <p:sldId id="272" r:id="rId13"/>
    <p:sldId id="270" r:id="rId14"/>
    <p:sldId id="271"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5"/>
    <p:restoredTop sz="94684"/>
  </p:normalViewPr>
  <p:slideViewPr>
    <p:cSldViewPr snapToGrid="0">
      <p:cViewPr varScale="1">
        <p:scale>
          <a:sx n="106" d="100"/>
          <a:sy n="106" d="100"/>
        </p:scale>
        <p:origin x="216"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D781E32-9DD4-8845-A870-15AA20F81FCB}" type="datetimeFigureOut">
              <a:rPr lang="en-US" smtClean="0"/>
              <a:t>12/7/23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4507FF3-0D13-634E-98AD-59A81B651542}" type="slidenum">
              <a:rPr lang="en-US" smtClean="0"/>
              <a:t>‹#›</a:t>
            </a:fld>
            <a:endParaRPr lang="en-US"/>
          </a:p>
        </p:txBody>
      </p:sp>
    </p:spTree>
    <p:extLst>
      <p:ext uri="{BB962C8B-B14F-4D97-AF65-F5344CB8AC3E}">
        <p14:creationId xmlns:p14="http://schemas.microsoft.com/office/powerpoint/2010/main" val="31571872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507FF3-0D13-634E-98AD-59A81B651542}" type="slidenum">
              <a:rPr lang="en-US" smtClean="0"/>
              <a:t>10</a:t>
            </a:fld>
            <a:endParaRPr lang="en-US"/>
          </a:p>
        </p:txBody>
      </p:sp>
    </p:spTree>
    <p:extLst>
      <p:ext uri="{BB962C8B-B14F-4D97-AF65-F5344CB8AC3E}">
        <p14:creationId xmlns:p14="http://schemas.microsoft.com/office/powerpoint/2010/main" val="35897006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2D6C952-E097-2846-8A8C-B782DC7E1BE4}" type="datetimeFigureOut">
              <a:rPr lang="en-US" smtClean="0"/>
              <a:t>12/7/23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3C9FAF-72B8-244C-A7A0-E5BE97120F1B}" type="slidenum">
              <a:rPr lang="en-US" smtClean="0"/>
              <a:t>‹#›</a:t>
            </a:fld>
            <a:endParaRPr lang="en-US"/>
          </a:p>
        </p:txBody>
      </p:sp>
    </p:spTree>
    <p:extLst>
      <p:ext uri="{BB962C8B-B14F-4D97-AF65-F5344CB8AC3E}">
        <p14:creationId xmlns:p14="http://schemas.microsoft.com/office/powerpoint/2010/main" val="6918038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2D6C952-E097-2846-8A8C-B782DC7E1BE4}" type="datetimeFigureOut">
              <a:rPr lang="en-US" smtClean="0"/>
              <a:t>12/7/23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3C9FAF-72B8-244C-A7A0-E5BE97120F1B}" type="slidenum">
              <a:rPr lang="en-US" smtClean="0"/>
              <a:t>‹#›</a:t>
            </a:fld>
            <a:endParaRPr lang="en-US"/>
          </a:p>
        </p:txBody>
      </p:sp>
    </p:spTree>
    <p:extLst>
      <p:ext uri="{BB962C8B-B14F-4D97-AF65-F5344CB8AC3E}">
        <p14:creationId xmlns:p14="http://schemas.microsoft.com/office/powerpoint/2010/main" val="19967502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2D6C952-E097-2846-8A8C-B782DC7E1BE4}" type="datetimeFigureOut">
              <a:rPr lang="en-US" smtClean="0"/>
              <a:t>12/7/23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3C9FAF-72B8-244C-A7A0-E5BE97120F1B}" type="slidenum">
              <a:rPr lang="en-US" smtClean="0"/>
              <a:t>‹#›</a:t>
            </a:fld>
            <a:endParaRPr lang="en-US"/>
          </a:p>
        </p:txBody>
      </p:sp>
    </p:spTree>
    <p:extLst>
      <p:ext uri="{BB962C8B-B14F-4D97-AF65-F5344CB8AC3E}">
        <p14:creationId xmlns:p14="http://schemas.microsoft.com/office/powerpoint/2010/main" val="22138070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2D6C952-E097-2846-8A8C-B782DC7E1BE4}" type="datetimeFigureOut">
              <a:rPr lang="en-US" smtClean="0"/>
              <a:t>12/7/23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3C9FAF-72B8-244C-A7A0-E5BE97120F1B}" type="slidenum">
              <a:rPr lang="en-US" smtClean="0"/>
              <a:t>‹#›</a:t>
            </a:fld>
            <a:endParaRPr lang="en-US"/>
          </a:p>
        </p:txBody>
      </p:sp>
    </p:spTree>
    <p:extLst>
      <p:ext uri="{BB962C8B-B14F-4D97-AF65-F5344CB8AC3E}">
        <p14:creationId xmlns:p14="http://schemas.microsoft.com/office/powerpoint/2010/main" val="1970896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2D6C952-E097-2846-8A8C-B782DC7E1BE4}" type="datetimeFigureOut">
              <a:rPr lang="en-US" smtClean="0"/>
              <a:t>12/7/23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3C9FAF-72B8-244C-A7A0-E5BE97120F1B}" type="slidenum">
              <a:rPr lang="en-US" smtClean="0"/>
              <a:t>‹#›</a:t>
            </a:fld>
            <a:endParaRPr lang="en-US"/>
          </a:p>
        </p:txBody>
      </p:sp>
    </p:spTree>
    <p:extLst>
      <p:ext uri="{BB962C8B-B14F-4D97-AF65-F5344CB8AC3E}">
        <p14:creationId xmlns:p14="http://schemas.microsoft.com/office/powerpoint/2010/main" val="10895940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2D6C952-E097-2846-8A8C-B782DC7E1BE4}" type="datetimeFigureOut">
              <a:rPr lang="en-US" smtClean="0"/>
              <a:t>12/7/23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3C9FAF-72B8-244C-A7A0-E5BE97120F1B}" type="slidenum">
              <a:rPr lang="en-US" smtClean="0"/>
              <a:t>‹#›</a:t>
            </a:fld>
            <a:endParaRPr lang="en-US"/>
          </a:p>
        </p:txBody>
      </p:sp>
    </p:spTree>
    <p:extLst>
      <p:ext uri="{BB962C8B-B14F-4D97-AF65-F5344CB8AC3E}">
        <p14:creationId xmlns:p14="http://schemas.microsoft.com/office/powerpoint/2010/main" val="25926949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2D6C952-E097-2846-8A8C-B782DC7E1BE4}" type="datetimeFigureOut">
              <a:rPr lang="en-US" smtClean="0"/>
              <a:t>12/7/23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D3C9FAF-72B8-244C-A7A0-E5BE97120F1B}" type="slidenum">
              <a:rPr lang="en-US" smtClean="0"/>
              <a:t>‹#›</a:t>
            </a:fld>
            <a:endParaRPr lang="en-US"/>
          </a:p>
        </p:txBody>
      </p:sp>
    </p:spTree>
    <p:extLst>
      <p:ext uri="{BB962C8B-B14F-4D97-AF65-F5344CB8AC3E}">
        <p14:creationId xmlns:p14="http://schemas.microsoft.com/office/powerpoint/2010/main" val="24580448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2D6C952-E097-2846-8A8C-B782DC7E1BE4}" type="datetimeFigureOut">
              <a:rPr lang="en-US" smtClean="0"/>
              <a:t>12/7/23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D3C9FAF-72B8-244C-A7A0-E5BE97120F1B}" type="slidenum">
              <a:rPr lang="en-US" smtClean="0"/>
              <a:t>‹#›</a:t>
            </a:fld>
            <a:endParaRPr lang="en-US"/>
          </a:p>
        </p:txBody>
      </p:sp>
    </p:spTree>
    <p:extLst>
      <p:ext uri="{BB962C8B-B14F-4D97-AF65-F5344CB8AC3E}">
        <p14:creationId xmlns:p14="http://schemas.microsoft.com/office/powerpoint/2010/main" val="25628953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2D6C952-E097-2846-8A8C-B782DC7E1BE4}" type="datetimeFigureOut">
              <a:rPr lang="en-US" smtClean="0"/>
              <a:t>12/7/23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D3C9FAF-72B8-244C-A7A0-E5BE97120F1B}" type="slidenum">
              <a:rPr lang="en-US" smtClean="0"/>
              <a:t>‹#›</a:t>
            </a:fld>
            <a:endParaRPr lang="en-US"/>
          </a:p>
        </p:txBody>
      </p:sp>
    </p:spTree>
    <p:extLst>
      <p:ext uri="{BB962C8B-B14F-4D97-AF65-F5344CB8AC3E}">
        <p14:creationId xmlns:p14="http://schemas.microsoft.com/office/powerpoint/2010/main" val="33985814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2D6C952-E097-2846-8A8C-B782DC7E1BE4}" type="datetimeFigureOut">
              <a:rPr lang="en-US" smtClean="0"/>
              <a:t>12/7/23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3C9FAF-72B8-244C-A7A0-E5BE97120F1B}" type="slidenum">
              <a:rPr lang="en-US" smtClean="0"/>
              <a:t>‹#›</a:t>
            </a:fld>
            <a:endParaRPr lang="en-US"/>
          </a:p>
        </p:txBody>
      </p:sp>
    </p:spTree>
    <p:extLst>
      <p:ext uri="{BB962C8B-B14F-4D97-AF65-F5344CB8AC3E}">
        <p14:creationId xmlns:p14="http://schemas.microsoft.com/office/powerpoint/2010/main" val="34785000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2D6C952-E097-2846-8A8C-B782DC7E1BE4}" type="datetimeFigureOut">
              <a:rPr lang="en-US" smtClean="0"/>
              <a:t>12/7/23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3C9FAF-72B8-244C-A7A0-E5BE97120F1B}" type="slidenum">
              <a:rPr lang="en-US" smtClean="0"/>
              <a:t>‹#›</a:t>
            </a:fld>
            <a:endParaRPr lang="en-US"/>
          </a:p>
        </p:txBody>
      </p:sp>
    </p:spTree>
    <p:extLst>
      <p:ext uri="{BB962C8B-B14F-4D97-AF65-F5344CB8AC3E}">
        <p14:creationId xmlns:p14="http://schemas.microsoft.com/office/powerpoint/2010/main" val="15660363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2D6C952-E097-2846-8A8C-B782DC7E1BE4}" type="datetimeFigureOut">
              <a:rPr lang="en-US" smtClean="0"/>
              <a:t>12/7/23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D3C9FAF-72B8-244C-A7A0-E5BE97120F1B}" type="slidenum">
              <a:rPr lang="en-US" smtClean="0"/>
              <a:t>‹#›</a:t>
            </a:fld>
            <a:endParaRPr lang="en-US"/>
          </a:p>
        </p:txBody>
      </p:sp>
    </p:spTree>
    <p:extLst>
      <p:ext uri="{BB962C8B-B14F-4D97-AF65-F5344CB8AC3E}">
        <p14:creationId xmlns:p14="http://schemas.microsoft.com/office/powerpoint/2010/main" val="985970463"/>
      </p:ext>
    </p:extLst>
  </p:cSld>
  <p:clrMap bg1="dk1" tx1="lt1" bg2="dk2" tx2="lt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hyperlink" Target="https://www.kaggle.com/datasets/katerynameleshenko/ai-index" TargetMode="External"/><Relationship Id="rId2" Type="http://schemas.openxmlformats.org/officeDocument/2006/relationships/hyperlink" Target="https://www.kaggle.com/datasets/stackoverflow/stack-overflow-2023-developers-survey" TargetMode="Externa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erson with red eyes&#10;&#10;Description automatically generated">
            <a:extLst>
              <a:ext uri="{FF2B5EF4-FFF2-40B4-BE49-F238E27FC236}">
                <a16:creationId xmlns:a16="http://schemas.microsoft.com/office/drawing/2014/main" id="{A9B022C1-9856-C123-1168-088F00EA0BFB}"/>
              </a:ext>
            </a:extLst>
          </p:cNvPr>
          <p:cNvPicPr>
            <a:picLocks noChangeAspect="1"/>
          </p:cNvPicPr>
          <p:nvPr/>
        </p:nvPicPr>
        <p:blipFill rotWithShape="1">
          <a:blip r:embed="rId2"/>
          <a:srcRect l="5920" r="-1"/>
          <a:stretch/>
        </p:blipFill>
        <p:spPr>
          <a:xfrm>
            <a:off x="4656667" y="1049867"/>
            <a:ext cx="7535333" cy="5808133"/>
          </a:xfrm>
          <a:prstGeom prst="rect">
            <a:avLst/>
          </a:prstGeom>
        </p:spPr>
      </p:pic>
      <p:sp>
        <p:nvSpPr>
          <p:cNvPr id="4" name="TextBox 3">
            <a:extLst>
              <a:ext uri="{FF2B5EF4-FFF2-40B4-BE49-F238E27FC236}">
                <a16:creationId xmlns:a16="http://schemas.microsoft.com/office/drawing/2014/main" id="{F781EE5A-F25C-1DEF-CCA1-AE80CF62422C}"/>
              </a:ext>
            </a:extLst>
          </p:cNvPr>
          <p:cNvSpPr txBox="1"/>
          <p:nvPr/>
        </p:nvSpPr>
        <p:spPr>
          <a:xfrm>
            <a:off x="612719" y="920859"/>
            <a:ext cx="7495322" cy="1077218"/>
          </a:xfrm>
          <a:prstGeom prst="rect">
            <a:avLst/>
          </a:prstGeom>
          <a:noFill/>
        </p:spPr>
        <p:txBody>
          <a:bodyPr wrap="none" rtlCol="0">
            <a:spAutoFit/>
          </a:bodyPr>
          <a:lstStyle/>
          <a:p>
            <a:r>
              <a:rPr lang="en-US" sz="3200" b="0" i="0" dirty="0">
                <a:effectLst/>
                <a:latin typeface="Google Sans"/>
              </a:rPr>
              <a:t>The Voice of the Developers (</a:t>
            </a:r>
            <a:r>
              <a:rPr lang="en-US" sz="3200" b="1" i="0" dirty="0">
                <a:solidFill>
                  <a:srgbClr val="FF0000"/>
                </a:solidFill>
                <a:effectLst/>
                <a:latin typeface="Google Sans"/>
              </a:rPr>
              <a:t>AI IN FOCUS</a:t>
            </a:r>
            <a:r>
              <a:rPr lang="en-US" sz="3200" b="0" i="0" dirty="0">
                <a:effectLst/>
                <a:latin typeface="Google Sans"/>
              </a:rPr>
              <a:t>): </a:t>
            </a:r>
          </a:p>
          <a:p>
            <a:r>
              <a:rPr lang="en-US" sz="3200" b="0" i="0" dirty="0">
                <a:effectLst/>
                <a:latin typeface="Google Sans"/>
              </a:rPr>
              <a:t>Insights from the 2023 Developer Survey</a:t>
            </a:r>
            <a:endParaRPr lang="en-US" sz="3200" b="1" i="0" dirty="0">
              <a:effectLst/>
              <a:latin typeface="Söhne"/>
            </a:endParaRPr>
          </a:p>
        </p:txBody>
      </p:sp>
      <p:sp>
        <p:nvSpPr>
          <p:cNvPr id="3" name="TextBox 2">
            <a:extLst>
              <a:ext uri="{FF2B5EF4-FFF2-40B4-BE49-F238E27FC236}">
                <a16:creationId xmlns:a16="http://schemas.microsoft.com/office/drawing/2014/main" id="{4FD90EEE-EB93-537F-E2AB-B0506DF2A587}"/>
              </a:ext>
            </a:extLst>
          </p:cNvPr>
          <p:cNvSpPr txBox="1"/>
          <p:nvPr/>
        </p:nvSpPr>
        <p:spPr>
          <a:xfrm>
            <a:off x="257119" y="4291919"/>
            <a:ext cx="5420074" cy="523220"/>
          </a:xfrm>
          <a:prstGeom prst="rect">
            <a:avLst/>
          </a:prstGeom>
          <a:noFill/>
        </p:spPr>
        <p:txBody>
          <a:bodyPr wrap="none" rtlCol="0">
            <a:spAutoFit/>
          </a:bodyPr>
          <a:lstStyle/>
          <a:p>
            <a:r>
              <a:rPr lang="en-US" sz="2800" b="1"/>
              <a:t>DATA230 : VISUALIZATION PROJECT</a:t>
            </a:r>
            <a:endParaRPr lang="en-US" sz="2800" b="1" dirty="0"/>
          </a:p>
        </p:txBody>
      </p:sp>
      <p:sp>
        <p:nvSpPr>
          <p:cNvPr id="10" name="TextBox 9">
            <a:extLst>
              <a:ext uri="{FF2B5EF4-FFF2-40B4-BE49-F238E27FC236}">
                <a16:creationId xmlns:a16="http://schemas.microsoft.com/office/drawing/2014/main" id="{AC14E652-1DF0-4014-283F-B16EF3224198}"/>
              </a:ext>
            </a:extLst>
          </p:cNvPr>
          <p:cNvSpPr txBox="1"/>
          <p:nvPr/>
        </p:nvSpPr>
        <p:spPr>
          <a:xfrm>
            <a:off x="257119" y="5029200"/>
            <a:ext cx="3681585" cy="369332"/>
          </a:xfrm>
          <a:prstGeom prst="rect">
            <a:avLst/>
          </a:prstGeom>
          <a:noFill/>
        </p:spPr>
        <p:txBody>
          <a:bodyPr wrap="none" rtlCol="0">
            <a:spAutoFit/>
          </a:bodyPr>
          <a:lstStyle/>
          <a:p>
            <a:r>
              <a:rPr lang="en-US" b="1"/>
              <a:t>NAME: SHRINIVAS A BHUSANNAVAR</a:t>
            </a:r>
            <a:endParaRPr lang="en-US" b="1" dirty="0"/>
          </a:p>
        </p:txBody>
      </p:sp>
      <p:sp>
        <p:nvSpPr>
          <p:cNvPr id="11" name="TextBox 10">
            <a:extLst>
              <a:ext uri="{FF2B5EF4-FFF2-40B4-BE49-F238E27FC236}">
                <a16:creationId xmlns:a16="http://schemas.microsoft.com/office/drawing/2014/main" id="{029EB859-1727-79F8-9891-A840124861C6}"/>
              </a:ext>
            </a:extLst>
          </p:cNvPr>
          <p:cNvSpPr txBox="1"/>
          <p:nvPr/>
        </p:nvSpPr>
        <p:spPr>
          <a:xfrm>
            <a:off x="257119" y="5612593"/>
            <a:ext cx="2059282" cy="369332"/>
          </a:xfrm>
          <a:prstGeom prst="rect">
            <a:avLst/>
          </a:prstGeom>
          <a:noFill/>
        </p:spPr>
        <p:txBody>
          <a:bodyPr wrap="none" rtlCol="0">
            <a:spAutoFit/>
          </a:bodyPr>
          <a:lstStyle/>
          <a:p>
            <a:r>
              <a:rPr lang="en-US" b="1"/>
              <a:t>SJSU ID: 016990545</a:t>
            </a:r>
            <a:endParaRPr lang="en-US" b="1" dirty="0"/>
          </a:p>
        </p:txBody>
      </p:sp>
    </p:spTree>
    <p:extLst>
      <p:ext uri="{BB962C8B-B14F-4D97-AF65-F5344CB8AC3E}">
        <p14:creationId xmlns:p14="http://schemas.microsoft.com/office/powerpoint/2010/main" val="11045661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A screenshot of a computer screen&#10;&#10;Description automatically generated">
            <a:extLst>
              <a:ext uri="{FF2B5EF4-FFF2-40B4-BE49-F238E27FC236}">
                <a16:creationId xmlns:a16="http://schemas.microsoft.com/office/drawing/2014/main" id="{65EE5E78-B519-2C85-29E9-6D667899E73C}"/>
              </a:ext>
            </a:extLst>
          </p:cNvPr>
          <p:cNvPicPr>
            <a:picLocks noChangeAspect="1"/>
          </p:cNvPicPr>
          <p:nvPr/>
        </p:nvPicPr>
        <p:blipFill rotWithShape="1">
          <a:blip r:embed="rId3"/>
          <a:srcRect l="6318" r="6452" b="2"/>
          <a:stretch/>
        </p:blipFill>
        <p:spPr bwMode="auto">
          <a:xfrm>
            <a:off x="-9886" y="10"/>
            <a:ext cx="7572605" cy="6857990"/>
          </a:xfrm>
          <a:prstGeom prst="rect">
            <a:avLst/>
          </a:prstGeom>
          <a:extLst>
            <a:ext uri="{53640926-AAD7-44D8-BBD7-CCE9431645EC}">
              <a14:shadowObscured xmlns:a14="http://schemas.microsoft.com/office/drawing/2010/main"/>
            </a:ext>
          </a:extLst>
        </p:spPr>
      </p:pic>
      <p:cxnSp>
        <p:nvCxnSpPr>
          <p:cNvPr id="18" name="Straight Connector 17">
            <a:extLst>
              <a:ext uri="{FF2B5EF4-FFF2-40B4-BE49-F238E27FC236}">
                <a16:creationId xmlns:a16="http://schemas.microsoft.com/office/drawing/2014/main" id="{249EDD1B-F94D-B4E6-ACAA-566B9A26FDE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99390"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B4CE0104-3C61-A2FB-2882-123F1BAA4313}"/>
              </a:ext>
            </a:extLst>
          </p:cNvPr>
          <p:cNvSpPr txBox="1"/>
          <p:nvPr/>
        </p:nvSpPr>
        <p:spPr>
          <a:xfrm>
            <a:off x="8051800" y="1249948"/>
            <a:ext cx="3434180" cy="4787712"/>
          </a:xfrm>
          <a:prstGeom prst="rect">
            <a:avLst/>
          </a:prstGeom>
        </p:spPr>
        <p:txBody>
          <a:bodyPr vert="horz" lIns="91440" tIns="45720" rIns="91440" bIns="45720" rtlCol="0">
            <a:noAutofit/>
          </a:bodyPr>
          <a:lstStyle/>
          <a:p>
            <a:pPr marL="0" marR="0" indent="-228600" algn="just" defTabSz="914400">
              <a:lnSpc>
                <a:spcPct val="90000"/>
              </a:lnSpc>
              <a:spcBef>
                <a:spcPts val="0"/>
              </a:spcBef>
              <a:spcAft>
                <a:spcPts val="600"/>
              </a:spcAft>
              <a:buFont typeface="Arial" panose="020B0604020202020204" pitchFamily="34" charset="0"/>
              <a:buChar char="•"/>
            </a:pPr>
            <a:r>
              <a:rPr lang="en-US" b="1" dirty="0">
                <a:effectLst/>
              </a:rPr>
              <a:t>Zoomable Bubble Chart: Developer Tools Overview</a:t>
            </a:r>
            <a:endParaRPr lang="en-US" dirty="0">
              <a:effectLst/>
            </a:endParaRPr>
          </a:p>
          <a:p>
            <a:pPr marL="0" marR="0" indent="-228600" algn="just" defTabSz="914400">
              <a:lnSpc>
                <a:spcPct val="90000"/>
              </a:lnSpc>
              <a:spcBef>
                <a:spcPts val="0"/>
              </a:spcBef>
              <a:spcAft>
                <a:spcPts val="600"/>
              </a:spcAft>
              <a:buFont typeface="Arial" panose="020B0604020202020204" pitchFamily="34" charset="0"/>
              <a:buChar char="•"/>
            </a:pPr>
            <a:r>
              <a:rPr lang="en-US" b="1" dirty="0">
                <a:effectLst/>
              </a:rPr>
              <a:t> </a:t>
            </a:r>
            <a:endParaRPr lang="en-US" dirty="0">
              <a:effectLst/>
            </a:endParaRPr>
          </a:p>
          <a:p>
            <a:pPr marL="0" marR="0" indent="-228600" algn="just" defTabSz="914400">
              <a:lnSpc>
                <a:spcPct val="90000"/>
              </a:lnSpc>
              <a:spcBef>
                <a:spcPts val="0"/>
              </a:spcBef>
              <a:spcAft>
                <a:spcPts val="600"/>
              </a:spcAft>
              <a:buFont typeface="Arial" panose="020B0604020202020204" pitchFamily="34" charset="0"/>
              <a:buChar char="•"/>
            </a:pPr>
            <a:r>
              <a:rPr lang="en-US" b="1" dirty="0">
                <a:effectLst/>
              </a:rPr>
              <a:t>Five main categories: </a:t>
            </a:r>
            <a:endParaRPr lang="en-US" dirty="0">
              <a:effectLst/>
            </a:endParaRPr>
          </a:p>
          <a:p>
            <a:pPr marL="0" marR="0" indent="-228600" algn="just" defTabSz="914400">
              <a:lnSpc>
                <a:spcPct val="90000"/>
              </a:lnSpc>
              <a:spcBef>
                <a:spcPts val="0"/>
              </a:spcBef>
              <a:spcAft>
                <a:spcPts val="600"/>
              </a:spcAft>
              <a:buFont typeface="Arial" panose="020B0604020202020204" pitchFamily="34" charset="0"/>
              <a:buChar char="•"/>
            </a:pPr>
            <a:r>
              <a:rPr lang="en-US" b="1" dirty="0">
                <a:effectLst/>
              </a:rPr>
              <a:t>1.LANGUAGES</a:t>
            </a:r>
            <a:endParaRPr lang="en-US" dirty="0">
              <a:effectLst/>
            </a:endParaRPr>
          </a:p>
          <a:p>
            <a:pPr marL="0" marR="0" indent="-228600" algn="just" defTabSz="914400">
              <a:lnSpc>
                <a:spcPct val="90000"/>
              </a:lnSpc>
              <a:spcBef>
                <a:spcPts val="0"/>
              </a:spcBef>
              <a:spcAft>
                <a:spcPts val="600"/>
              </a:spcAft>
              <a:buFont typeface="Arial" panose="020B0604020202020204" pitchFamily="34" charset="0"/>
              <a:buChar char="•"/>
            </a:pPr>
            <a:r>
              <a:rPr lang="en-US" b="1" dirty="0">
                <a:effectLst/>
              </a:rPr>
              <a:t>2.WEBFRAMEWORKS</a:t>
            </a:r>
            <a:endParaRPr lang="en-US" dirty="0">
              <a:effectLst/>
            </a:endParaRPr>
          </a:p>
          <a:p>
            <a:pPr marL="0" marR="0" indent="-228600" algn="just" defTabSz="914400">
              <a:lnSpc>
                <a:spcPct val="90000"/>
              </a:lnSpc>
              <a:spcBef>
                <a:spcPts val="0"/>
              </a:spcBef>
              <a:spcAft>
                <a:spcPts val="600"/>
              </a:spcAft>
              <a:buFont typeface="Arial" panose="020B0604020202020204" pitchFamily="34" charset="0"/>
              <a:buChar char="•"/>
            </a:pPr>
            <a:r>
              <a:rPr lang="en-US" b="1" dirty="0">
                <a:effectLst/>
              </a:rPr>
              <a:t>3.NEWCOLLAB TOOLS</a:t>
            </a:r>
            <a:endParaRPr lang="en-US" dirty="0">
              <a:effectLst/>
            </a:endParaRPr>
          </a:p>
          <a:p>
            <a:pPr marL="0" marR="0" indent="-228600" algn="just" defTabSz="914400">
              <a:lnSpc>
                <a:spcPct val="90000"/>
              </a:lnSpc>
              <a:spcBef>
                <a:spcPts val="0"/>
              </a:spcBef>
              <a:spcAft>
                <a:spcPts val="600"/>
              </a:spcAft>
              <a:buFont typeface="Arial" panose="020B0604020202020204" pitchFamily="34" charset="0"/>
              <a:buChar char="•"/>
            </a:pPr>
            <a:r>
              <a:rPr lang="en-US" b="1" dirty="0">
                <a:effectLst/>
              </a:rPr>
              <a:t>4.DATABASES</a:t>
            </a:r>
            <a:endParaRPr lang="en-US" dirty="0">
              <a:effectLst/>
            </a:endParaRPr>
          </a:p>
          <a:p>
            <a:pPr marL="0" marR="0" indent="-228600" algn="just" defTabSz="914400">
              <a:lnSpc>
                <a:spcPct val="90000"/>
              </a:lnSpc>
              <a:spcBef>
                <a:spcPts val="0"/>
              </a:spcBef>
              <a:spcAft>
                <a:spcPts val="600"/>
              </a:spcAft>
              <a:buFont typeface="Arial" panose="020B0604020202020204" pitchFamily="34" charset="0"/>
              <a:buChar char="•"/>
            </a:pPr>
            <a:r>
              <a:rPr lang="en-US" b="1" dirty="0">
                <a:effectLst/>
              </a:rPr>
              <a:t>5.OFFICE TOOLS</a:t>
            </a:r>
            <a:endParaRPr lang="en-US" dirty="0">
              <a:effectLst/>
            </a:endParaRPr>
          </a:p>
          <a:p>
            <a:pPr marR="0" indent="-228600" algn="just" defTabSz="914400">
              <a:lnSpc>
                <a:spcPct val="90000"/>
              </a:lnSpc>
              <a:spcBef>
                <a:spcPts val="0"/>
              </a:spcBef>
              <a:spcAft>
                <a:spcPts val="600"/>
              </a:spcAft>
              <a:buFont typeface="Arial" panose="020B0604020202020204" pitchFamily="34" charset="0"/>
              <a:buChar char="•"/>
            </a:pPr>
            <a:r>
              <a:rPr lang="en-US" b="1" dirty="0">
                <a:effectLst/>
              </a:rPr>
              <a:t> </a:t>
            </a:r>
            <a:endParaRPr lang="en-US" dirty="0">
              <a:effectLst/>
            </a:endParaRPr>
          </a:p>
          <a:p>
            <a:pPr marL="0" marR="0" indent="-228600" algn="just" defTabSz="914400">
              <a:lnSpc>
                <a:spcPct val="90000"/>
              </a:lnSpc>
              <a:spcBef>
                <a:spcPts val="0"/>
              </a:spcBef>
              <a:spcAft>
                <a:spcPts val="600"/>
              </a:spcAft>
              <a:buFont typeface="Arial" panose="020B0604020202020204" pitchFamily="34" charset="0"/>
              <a:buChar char="•"/>
            </a:pPr>
            <a:r>
              <a:rPr lang="en-US" dirty="0">
                <a:effectLst/>
              </a:rPr>
              <a:t>This interactive chart allows users to zoom in and explore details within each category, providing a visual and user-friendly representation of various developer tools across these five significant domains.</a:t>
            </a:r>
          </a:p>
          <a:p>
            <a:pPr indent="-228600" algn="just" defTabSz="914400">
              <a:lnSpc>
                <a:spcPct val="90000"/>
              </a:lnSpc>
              <a:spcAft>
                <a:spcPts val="600"/>
              </a:spcAft>
              <a:buFont typeface="Arial" panose="020B0604020202020204" pitchFamily="34" charset="0"/>
              <a:buChar char="•"/>
            </a:pPr>
            <a:endParaRPr lang="en-US" dirty="0"/>
          </a:p>
        </p:txBody>
      </p:sp>
    </p:spTree>
    <p:extLst>
      <p:ext uri="{BB962C8B-B14F-4D97-AF65-F5344CB8AC3E}">
        <p14:creationId xmlns:p14="http://schemas.microsoft.com/office/powerpoint/2010/main" val="14284223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854F708-A548-B103-C10E-81939FF6A298}"/>
              </a:ext>
            </a:extLst>
          </p:cNvPr>
          <p:cNvSpPr txBox="1"/>
          <p:nvPr/>
        </p:nvSpPr>
        <p:spPr>
          <a:xfrm>
            <a:off x="7783456" y="1128094"/>
            <a:ext cx="4174067" cy="1415270"/>
          </a:xfrm>
          <a:prstGeom prst="rect">
            <a:avLst/>
          </a:prstGeom>
        </p:spPr>
        <p:txBody>
          <a:bodyPr vert="horz" lIns="91440" tIns="45720" rIns="91440" bIns="45720" rtlCol="0" anchor="t">
            <a:normAutofit/>
          </a:bodyPr>
          <a:lstStyle/>
          <a:p>
            <a:pPr defTabSz="914400">
              <a:lnSpc>
                <a:spcPct val="90000"/>
              </a:lnSpc>
              <a:spcBef>
                <a:spcPct val="0"/>
              </a:spcBef>
              <a:spcAft>
                <a:spcPts val="600"/>
              </a:spcAft>
            </a:pPr>
            <a:r>
              <a:rPr lang="en-US" sz="3200" b="1" dirty="0">
                <a:effectLst/>
                <a:latin typeface="+mj-lt"/>
                <a:ea typeface="+mj-ea"/>
                <a:cs typeface="+mj-cs"/>
              </a:rPr>
              <a:t>Sankey chart: with filter on (AI DEV Tool) </a:t>
            </a:r>
            <a:endParaRPr lang="en-US" sz="3200" dirty="0">
              <a:latin typeface="+mj-lt"/>
              <a:ea typeface="+mj-ea"/>
              <a:cs typeface="+mj-cs"/>
            </a:endParaRPr>
          </a:p>
        </p:txBody>
      </p:sp>
      <p:pic>
        <p:nvPicPr>
          <p:cNvPr id="6" name="Picture 5" descr="A screenshot of a phone&#10;&#10;Description automatically generated">
            <a:extLst>
              <a:ext uri="{FF2B5EF4-FFF2-40B4-BE49-F238E27FC236}">
                <a16:creationId xmlns:a16="http://schemas.microsoft.com/office/drawing/2014/main" id="{644B30F4-68C1-79EF-1A88-AB3DA6C8CBBA}"/>
              </a:ext>
            </a:extLst>
          </p:cNvPr>
          <p:cNvPicPr>
            <a:picLocks noChangeAspect="1"/>
          </p:cNvPicPr>
          <p:nvPr/>
        </p:nvPicPr>
        <p:blipFill rotWithShape="1">
          <a:blip r:embed="rId2"/>
          <a:srcRect l="934" r="19287"/>
          <a:stretch/>
        </p:blipFill>
        <p:spPr>
          <a:xfrm>
            <a:off x="-9886" y="10"/>
            <a:ext cx="7572605" cy="6857990"/>
          </a:xfrm>
          <a:prstGeom prst="rect">
            <a:avLst/>
          </a:prstGeom>
        </p:spPr>
      </p:pic>
      <p:cxnSp>
        <p:nvCxnSpPr>
          <p:cNvPr id="17" name="Straight Connector 12">
            <a:extLst>
              <a:ext uri="{FF2B5EF4-FFF2-40B4-BE49-F238E27FC236}">
                <a16:creationId xmlns:a16="http://schemas.microsoft.com/office/drawing/2014/main" id="{249EDD1B-F94D-B4E6-ACAA-566B9A26FDE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99390"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B83A6394-1DBD-C778-CA66-ED6E7A509C19}"/>
              </a:ext>
            </a:extLst>
          </p:cNvPr>
          <p:cNvSpPr txBox="1"/>
          <p:nvPr/>
        </p:nvSpPr>
        <p:spPr>
          <a:xfrm>
            <a:off x="8153400" y="2543364"/>
            <a:ext cx="3434180" cy="3599019"/>
          </a:xfrm>
          <a:prstGeom prst="rect">
            <a:avLst/>
          </a:prstGeom>
        </p:spPr>
        <p:txBody>
          <a:bodyPr vert="horz" lIns="91440" tIns="45720" rIns="91440" bIns="45720" rtlCol="0">
            <a:normAutofit/>
          </a:bodyPr>
          <a:lstStyle/>
          <a:p>
            <a:pPr marL="0" marR="0" indent="-228600" algn="just" defTabSz="914400">
              <a:lnSpc>
                <a:spcPct val="90000"/>
              </a:lnSpc>
              <a:spcBef>
                <a:spcPts val="0"/>
              </a:spcBef>
              <a:spcAft>
                <a:spcPts val="600"/>
              </a:spcAft>
              <a:buFont typeface="Arial" panose="020B0604020202020204" pitchFamily="34" charset="0"/>
              <a:buChar char="•"/>
            </a:pPr>
            <a:r>
              <a:rPr lang="en-US" sz="2000" dirty="0">
                <a:effectLst/>
              </a:rPr>
              <a:t>The Sankey chart illustrates how users transition between different AI developer tools. GitHub Copilot leads as the most favored tool, with 50.2% of users, followed by </a:t>
            </a:r>
            <a:r>
              <a:rPr lang="en-US" sz="2000" dirty="0" err="1">
                <a:effectLst/>
              </a:rPr>
              <a:t>Tabnine</a:t>
            </a:r>
            <a:r>
              <a:rPr lang="en-US" sz="2000" dirty="0">
                <a:effectLst/>
              </a:rPr>
              <a:t> (25.1%) and </a:t>
            </a:r>
            <a:r>
              <a:rPr lang="en-US" sz="2000" dirty="0" err="1">
                <a:effectLst/>
              </a:rPr>
              <a:t>Whispr</a:t>
            </a:r>
            <a:r>
              <a:rPr lang="en-US" sz="2000" dirty="0">
                <a:effectLst/>
              </a:rPr>
              <a:t> AI (12.4%). AWS </a:t>
            </a:r>
            <a:r>
              <a:rPr lang="en-US" sz="2000" dirty="0" err="1">
                <a:effectLst/>
              </a:rPr>
              <a:t>CodeWhisperer</a:t>
            </a:r>
            <a:r>
              <a:rPr lang="en-US" sz="2000" dirty="0">
                <a:effectLst/>
              </a:rPr>
              <a:t> (12.3%).</a:t>
            </a:r>
          </a:p>
        </p:txBody>
      </p:sp>
    </p:spTree>
    <p:extLst>
      <p:ext uri="{BB962C8B-B14F-4D97-AF65-F5344CB8AC3E}">
        <p14:creationId xmlns:p14="http://schemas.microsoft.com/office/powerpoint/2010/main" val="20616748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147431-C10E-D1B9-1A99-9AFF5B840B5D}"/>
              </a:ext>
            </a:extLst>
          </p:cNvPr>
          <p:cNvPicPr>
            <a:picLocks noChangeAspect="1"/>
          </p:cNvPicPr>
          <p:nvPr/>
        </p:nvPicPr>
        <p:blipFill rotWithShape="1">
          <a:blip r:embed="rId2"/>
          <a:srcRect r="-2" b="675"/>
          <a:stretch/>
        </p:blipFill>
        <p:spPr>
          <a:xfrm>
            <a:off x="884698" y="877413"/>
            <a:ext cx="6406903" cy="5043096"/>
          </a:xfrm>
          <a:prstGeom prst="rect">
            <a:avLst/>
          </a:prstGeom>
        </p:spPr>
      </p:pic>
      <p:grpSp>
        <p:nvGrpSpPr>
          <p:cNvPr id="12" name="Group 11">
            <a:extLst>
              <a:ext uri="{FF2B5EF4-FFF2-40B4-BE49-F238E27FC236}">
                <a16:creationId xmlns:a16="http://schemas.microsoft.com/office/drawing/2014/main" id="{BE589684-54CA-64D8-C963-5F19FF75BF7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84697" y="5858828"/>
            <a:ext cx="6406903" cy="123363"/>
            <a:chOff x="7015162" y="5858828"/>
            <a:chExt cx="4300544" cy="123363"/>
          </a:xfrm>
        </p:grpSpPr>
        <p:sp>
          <p:nvSpPr>
            <p:cNvPr id="13" name="Rectangle 12">
              <a:extLst>
                <a:ext uri="{FF2B5EF4-FFF2-40B4-BE49-F238E27FC236}">
                  <a16:creationId xmlns:a16="http://schemas.microsoft.com/office/drawing/2014/main" id="{9B56B8E8-B789-DA4D-E4BE-03FA3165B3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9103753" y="3770237"/>
              <a:ext cx="123362" cy="4300544"/>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255D907-377D-0DF9-B4A4-4B44C46FB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09789" y="4876274"/>
              <a:ext cx="123362" cy="2088471"/>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TextBox 6">
            <a:extLst>
              <a:ext uri="{FF2B5EF4-FFF2-40B4-BE49-F238E27FC236}">
                <a16:creationId xmlns:a16="http://schemas.microsoft.com/office/drawing/2014/main" id="{93A21BDC-EC08-56B6-DFB8-39062D6F3E69}"/>
              </a:ext>
            </a:extLst>
          </p:cNvPr>
          <p:cNvSpPr txBox="1"/>
          <p:nvPr/>
        </p:nvSpPr>
        <p:spPr>
          <a:xfrm>
            <a:off x="7910284" y="2533476"/>
            <a:ext cx="3405415" cy="3447832"/>
          </a:xfrm>
          <a:prstGeom prst="rect">
            <a:avLst/>
          </a:prstGeom>
        </p:spPr>
        <p:txBody>
          <a:bodyPr vert="horz" lIns="91440" tIns="45720" rIns="91440" bIns="45720" rtlCol="0" anchor="t">
            <a:normAutofit/>
          </a:bodyPr>
          <a:lstStyle/>
          <a:p>
            <a:pPr indent="-228600" defTabSz="914400">
              <a:lnSpc>
                <a:spcPct val="90000"/>
              </a:lnSpc>
              <a:spcAft>
                <a:spcPts val="600"/>
              </a:spcAft>
              <a:buFont typeface="Arial" panose="020B0604020202020204" pitchFamily="34" charset="0"/>
              <a:buChar char="•"/>
            </a:pPr>
            <a:r>
              <a:rPr lang="en-US" sz="2000"/>
              <a:t>SCATTER PLOT:</a:t>
            </a:r>
          </a:p>
          <a:p>
            <a:pPr indent="-228600" defTabSz="914400">
              <a:lnSpc>
                <a:spcPct val="90000"/>
              </a:lnSpc>
              <a:spcAft>
                <a:spcPts val="600"/>
              </a:spcAft>
              <a:buFont typeface="Arial" panose="020B0604020202020204" pitchFamily="34" charset="0"/>
              <a:buChar char="•"/>
            </a:pPr>
            <a:r>
              <a:rPr lang="en-US" sz="2000"/>
              <a:t>SALARY VS EXPERIENCE </a:t>
            </a:r>
          </a:p>
        </p:txBody>
      </p:sp>
    </p:spTree>
    <p:extLst>
      <p:ext uri="{BB962C8B-B14F-4D97-AF65-F5344CB8AC3E}">
        <p14:creationId xmlns:p14="http://schemas.microsoft.com/office/powerpoint/2010/main" val="26515834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6EC646F-A34F-DAAE-031D-1ED0B7684946}"/>
              </a:ext>
            </a:extLst>
          </p:cNvPr>
          <p:cNvSpPr txBox="1"/>
          <p:nvPr/>
        </p:nvSpPr>
        <p:spPr>
          <a:xfrm>
            <a:off x="186267" y="135466"/>
            <a:ext cx="11219738" cy="1477328"/>
          </a:xfrm>
          <a:prstGeom prst="rect">
            <a:avLst/>
          </a:prstGeom>
          <a:noFill/>
        </p:spPr>
        <p:txBody>
          <a:bodyPr wrap="none" rtlCol="0">
            <a:spAutoFit/>
          </a:bodyPr>
          <a:lstStyle/>
          <a:p>
            <a:pPr marL="0" marR="0">
              <a:spcBef>
                <a:spcPts val="0"/>
              </a:spcBef>
              <a:spcAft>
                <a:spcPts val="0"/>
              </a:spcAft>
              <a:tabLst>
                <a:tab pos="1355090" algn="l"/>
              </a:tabLst>
            </a:pPr>
            <a:r>
              <a:rPr lang="en-US" sz="1800" b="1" kern="100" dirty="0">
                <a:effectLst/>
                <a:latin typeface="Calibri" panose="020F0502020204030204" pitchFamily="34" charset="0"/>
                <a:ea typeface="Calibri" panose="020F0502020204030204" pitchFamily="34" charset="0"/>
                <a:cs typeface="Calibri" panose="020F0502020204030204" pitchFamily="34" charset="0"/>
              </a:rPr>
              <a:t>GLOBAL AI INDEX DASHBOARD:</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just">
              <a:spcBef>
                <a:spcPts val="0"/>
              </a:spcBef>
              <a:spcAft>
                <a:spcPts val="0"/>
              </a:spcAft>
              <a:tabLst>
                <a:tab pos="1355090" algn="l"/>
              </a:tabLst>
            </a:pPr>
            <a:r>
              <a:rPr lang="en-US" sz="1800" b="1" kern="100" dirty="0">
                <a:effectLst/>
                <a:latin typeface="Calibri" panose="020F0502020204030204" pitchFamily="34" charset="0"/>
                <a:ea typeface="Calibri" panose="020F0502020204030204" pitchFamily="34" charset="0"/>
                <a:cs typeface="Calibri" panose="020F0502020204030204" pitchFamily="34" charset="0"/>
              </a:rPr>
              <a:t>The dashboard shows India's performance on the Global AI Index 2023.</a:t>
            </a:r>
          </a:p>
          <a:p>
            <a:pPr marL="0" marR="0" algn="just">
              <a:spcBef>
                <a:spcPts val="0"/>
              </a:spcBef>
              <a:spcAft>
                <a:spcPts val="0"/>
              </a:spcAft>
              <a:tabLst>
                <a:tab pos="1355090" algn="l"/>
              </a:tabLst>
            </a:pPr>
            <a:r>
              <a:rPr lang="en-US" sz="1800" b="1" kern="100" dirty="0">
                <a:effectLst/>
                <a:latin typeface="Calibri" panose="020F0502020204030204" pitchFamily="34" charset="0"/>
                <a:ea typeface="Calibri" panose="020F0502020204030204" pitchFamily="34" charset="0"/>
                <a:cs typeface="Calibri" panose="020F0502020204030204" pitchFamily="34" charset="0"/>
              </a:rPr>
              <a:t> The index measures the performance of countries in terms of their AI innovation, investment, and implementation.</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just">
              <a:spcBef>
                <a:spcPts val="0"/>
              </a:spcBef>
              <a:spcAft>
                <a:spcPts val="0"/>
              </a:spcAft>
              <a:tabLst>
                <a:tab pos="1355090" algn="l"/>
              </a:tabLst>
            </a:pPr>
            <a:r>
              <a:rPr lang="en-US" sz="1800" b="1" kern="100" dirty="0">
                <a:effectLst/>
                <a:latin typeface="Calibri" panose="020F0502020204030204" pitchFamily="34" charset="0"/>
                <a:ea typeface="Calibri" panose="020F0502020204030204" pitchFamily="34" charset="0"/>
                <a:cs typeface="Calibri" panose="020F0502020204030204" pitchFamily="34" charset="0"/>
              </a:rPr>
              <a:t> </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pic>
        <p:nvPicPr>
          <p:cNvPr id="5" name="Picture 4" descr="A graph of different colored squares&#10;&#10;Description automatically generated">
            <a:extLst>
              <a:ext uri="{FF2B5EF4-FFF2-40B4-BE49-F238E27FC236}">
                <a16:creationId xmlns:a16="http://schemas.microsoft.com/office/drawing/2014/main" id="{F5AD1BA0-27D9-408F-8AD0-B55D6539FE42}"/>
              </a:ext>
            </a:extLst>
          </p:cNvPr>
          <p:cNvPicPr>
            <a:picLocks noChangeAspect="1"/>
          </p:cNvPicPr>
          <p:nvPr/>
        </p:nvPicPr>
        <p:blipFill>
          <a:blip r:embed="rId2"/>
          <a:stretch>
            <a:fillRect/>
          </a:stretch>
        </p:blipFill>
        <p:spPr>
          <a:xfrm>
            <a:off x="397933" y="1258463"/>
            <a:ext cx="6883400" cy="5341254"/>
          </a:xfrm>
          <a:prstGeom prst="rect">
            <a:avLst/>
          </a:prstGeom>
        </p:spPr>
      </p:pic>
      <p:sp>
        <p:nvSpPr>
          <p:cNvPr id="6" name="TextBox 5">
            <a:extLst>
              <a:ext uri="{FF2B5EF4-FFF2-40B4-BE49-F238E27FC236}">
                <a16:creationId xmlns:a16="http://schemas.microsoft.com/office/drawing/2014/main" id="{09A2C85A-502A-829B-D466-80F7DC067839}"/>
              </a:ext>
            </a:extLst>
          </p:cNvPr>
          <p:cNvSpPr txBox="1"/>
          <p:nvPr/>
        </p:nvSpPr>
        <p:spPr>
          <a:xfrm>
            <a:off x="7492999" y="1855258"/>
            <a:ext cx="4047068" cy="3416320"/>
          </a:xfrm>
          <a:prstGeom prst="rect">
            <a:avLst/>
          </a:prstGeom>
          <a:noFill/>
        </p:spPr>
        <p:txBody>
          <a:bodyPr wrap="square" rtlCol="0">
            <a:spAutoFit/>
          </a:bodyPr>
          <a:lstStyle/>
          <a:p>
            <a:pPr marL="0" marR="0" algn="just">
              <a:spcBef>
                <a:spcPts val="0"/>
              </a:spcBef>
              <a:spcAft>
                <a:spcPts val="0"/>
              </a:spcAft>
              <a:tabLst>
                <a:tab pos="1355090" algn="l"/>
              </a:tabLst>
            </a:pPr>
            <a:r>
              <a:rPr lang="en-US" sz="1800" b="1" kern="100" dirty="0">
                <a:effectLst/>
                <a:latin typeface="Calibri" panose="020F0502020204030204" pitchFamily="34" charset="0"/>
                <a:ea typeface="Calibri" panose="020F0502020204030204" pitchFamily="34" charset="0"/>
                <a:cs typeface="Calibri" panose="020F0502020204030204" pitchFamily="34" charset="0"/>
              </a:rPr>
              <a:t>Insights from dashboard: </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just">
              <a:spcBef>
                <a:spcPts val="0"/>
              </a:spcBef>
              <a:spcAft>
                <a:spcPts val="0"/>
              </a:spcAft>
              <a:tabLst>
                <a:tab pos="1355090" algn="l"/>
              </a:tabLst>
            </a:pPr>
            <a:r>
              <a:rPr lang="en-US" sz="1800" b="1" kern="100" dirty="0">
                <a:effectLst/>
                <a:latin typeface="Calibri" panose="020F0502020204030204" pitchFamily="34" charset="0"/>
                <a:ea typeface="Calibri" panose="020F0502020204030204" pitchFamily="34" charset="0"/>
                <a:cs typeface="Calibri" panose="020F0502020204030204" pitchFamily="34" charset="0"/>
              </a:rPr>
              <a:t> </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spcBef>
                <a:spcPts val="0"/>
              </a:spcBef>
              <a:spcAft>
                <a:spcPts val="0"/>
              </a:spcAft>
              <a:buFont typeface="+mj-lt"/>
              <a:buAutoNum type="arabicPeriod"/>
              <a:tabLst>
                <a:tab pos="457200" algn="l"/>
                <a:tab pos="1355090" algn="l"/>
              </a:tabLst>
            </a:pPr>
            <a:r>
              <a:rPr lang="en-US" sz="1800" b="1" kern="100" dirty="0">
                <a:effectLst/>
                <a:latin typeface="Calibri" panose="020F0502020204030204" pitchFamily="34" charset="0"/>
                <a:ea typeface="Calibri" panose="020F0502020204030204" pitchFamily="34" charset="0"/>
                <a:cs typeface="Calibri" panose="020F0502020204030204" pitchFamily="34" charset="0"/>
              </a:rPr>
              <a:t>Global AI Leadership:</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just">
              <a:spcBef>
                <a:spcPts val="0"/>
              </a:spcBef>
              <a:spcAft>
                <a:spcPts val="0"/>
              </a:spcAft>
              <a:tabLst>
                <a:tab pos="1355090" algn="l"/>
              </a:tabLst>
            </a:pPr>
            <a:r>
              <a:rPr lang="en-US" sz="1800" kern="100" dirty="0">
                <a:effectLst/>
                <a:latin typeface="Calibri" panose="020F0502020204030204" pitchFamily="34" charset="0"/>
                <a:ea typeface="Calibri" panose="020F0502020204030204" pitchFamily="34" charset="0"/>
                <a:cs typeface="Calibri" panose="020F0502020204030204" pitchFamily="34" charset="0"/>
              </a:rPr>
              <a:t>The United States maintains its position as the world leader in AI.</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just">
              <a:spcBef>
                <a:spcPts val="0"/>
              </a:spcBef>
              <a:spcAft>
                <a:spcPts val="0"/>
              </a:spcAft>
              <a:tabLst>
                <a:tab pos="1355090" algn="l"/>
              </a:tabLst>
            </a:pPr>
            <a:r>
              <a:rPr lang="en-US" sz="1800" kern="100" dirty="0">
                <a:effectLst/>
                <a:latin typeface="Calibri" panose="020F0502020204030204" pitchFamily="34" charset="0"/>
                <a:ea typeface="Calibri" panose="020F0502020204030204" pitchFamily="34" charset="0"/>
                <a:cs typeface="Calibri" panose="020F0502020204030204" pitchFamily="34" charset="0"/>
              </a:rPr>
              <a:t>China is swiftly advancing and narrowing the gap in AI capabilities.</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spcBef>
                <a:spcPts val="0"/>
              </a:spcBef>
              <a:spcAft>
                <a:spcPts val="0"/>
              </a:spcAft>
              <a:buFont typeface="+mj-lt"/>
              <a:buAutoNum type="arabicPeriod"/>
              <a:tabLst>
                <a:tab pos="457200" algn="l"/>
                <a:tab pos="1355090" algn="l"/>
              </a:tabLst>
            </a:pPr>
            <a:r>
              <a:rPr lang="en-US" sz="1800" b="1" kern="100" dirty="0">
                <a:effectLst/>
                <a:latin typeface="Calibri" panose="020F0502020204030204" pitchFamily="34" charset="0"/>
                <a:ea typeface="Calibri" panose="020F0502020204030204" pitchFamily="34" charset="0"/>
                <a:cs typeface="Calibri" panose="020F0502020204030204" pitchFamily="34" charset="0"/>
              </a:rPr>
              <a:t>Leading AI Hubs:</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just">
              <a:spcBef>
                <a:spcPts val="0"/>
              </a:spcBef>
              <a:spcAft>
                <a:spcPts val="0"/>
              </a:spcAft>
              <a:tabLst>
                <a:tab pos="1355090" algn="l"/>
              </a:tabLst>
            </a:pPr>
            <a:r>
              <a:rPr lang="en-US" sz="1800" kern="100" dirty="0">
                <a:effectLst/>
                <a:latin typeface="Calibri" panose="020F0502020204030204" pitchFamily="34" charset="0"/>
                <a:ea typeface="Calibri" panose="020F0502020204030204" pitchFamily="34" charset="0"/>
                <a:cs typeface="Calibri" panose="020F0502020204030204" pitchFamily="34" charset="0"/>
              </a:rPr>
              <a:t>Beyond the U.S. and China, other prominent AI hubs include Israel, Singapore, and the United Kingdom</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endParaRPr lang="en-US" dirty="0"/>
          </a:p>
        </p:txBody>
      </p:sp>
    </p:spTree>
    <p:extLst>
      <p:ext uri="{BB962C8B-B14F-4D97-AF65-F5344CB8AC3E}">
        <p14:creationId xmlns:p14="http://schemas.microsoft.com/office/powerpoint/2010/main" val="27341523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AB236D4-95E0-625F-1C15-F74A0B2C420C}"/>
              </a:ext>
            </a:extLst>
          </p:cNvPr>
          <p:cNvSpPr txBox="1"/>
          <p:nvPr/>
        </p:nvSpPr>
        <p:spPr>
          <a:xfrm>
            <a:off x="536535" y="822404"/>
            <a:ext cx="11118929" cy="1877437"/>
          </a:xfrm>
          <a:prstGeom prst="rect">
            <a:avLst/>
          </a:prstGeom>
          <a:noFill/>
        </p:spPr>
        <p:txBody>
          <a:bodyPr wrap="square" rtlCol="0">
            <a:spAutoFit/>
          </a:bodyPr>
          <a:lstStyle/>
          <a:p>
            <a:pPr marL="0" marR="0" algn="just">
              <a:spcBef>
                <a:spcPts val="0"/>
              </a:spcBef>
              <a:spcAft>
                <a:spcPts val="0"/>
              </a:spcAft>
              <a:tabLst>
                <a:tab pos="1355090" algn="l"/>
              </a:tabLst>
            </a:pPr>
            <a:r>
              <a:rPr lang="en-US" sz="2800" b="1" kern="100" dirty="0">
                <a:effectLst/>
                <a:latin typeface="Calibri" panose="020F0502020204030204" pitchFamily="34" charset="0"/>
                <a:ea typeface="Calibri" panose="020F0502020204030204" pitchFamily="34" charset="0"/>
                <a:cs typeface="Calibri" panose="020F0502020204030204" pitchFamily="34" charset="0"/>
              </a:rPr>
              <a:t>Summary:</a:t>
            </a:r>
            <a:endParaRPr lang="en-US" sz="2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just">
              <a:spcBef>
                <a:spcPts val="0"/>
              </a:spcBef>
              <a:spcAft>
                <a:spcPts val="0"/>
              </a:spcAft>
              <a:tabLst>
                <a:tab pos="1355090" algn="l"/>
              </a:tabLst>
            </a:pPr>
            <a:r>
              <a:rPr lang="en-US" sz="2000" dirty="0">
                <a:effectLst/>
                <a:latin typeface="Calibri" panose="020F0502020204030204" pitchFamily="34" charset="0"/>
                <a:ea typeface="Calibri" panose="020F0502020204030204" pitchFamily="34" charset="0"/>
              </a:rPr>
              <a:t>In summary, our visualization into the world of AI, covering how developers feel about it and the tools they use. we looked at different things like how developers feel about it, where it's used the most globally, and the tools developers like to use</a:t>
            </a:r>
            <a:r>
              <a:rPr lang="en-US" sz="2000" dirty="0">
                <a:effectLst/>
              </a:rPr>
              <a:t> </a:t>
            </a:r>
            <a:r>
              <a:rPr lang="en-US" sz="2000" kern="100" dirty="0">
                <a:effectLst/>
                <a:latin typeface="Calibri" panose="020F0502020204030204" pitchFamily="34" charset="0"/>
                <a:ea typeface="Calibri" panose="020F0502020204030204" pitchFamily="34" charset="0"/>
                <a:cs typeface="Calibri" panose="020F0502020204030204" pitchFamily="34" charset="0"/>
              </a:rPr>
              <a:t> </a:t>
            </a:r>
            <a:endParaRPr lang="en-US" sz="20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sz="2800" dirty="0"/>
          </a:p>
        </p:txBody>
      </p:sp>
      <p:sp>
        <p:nvSpPr>
          <p:cNvPr id="6" name="TextBox 5">
            <a:extLst>
              <a:ext uri="{FF2B5EF4-FFF2-40B4-BE49-F238E27FC236}">
                <a16:creationId xmlns:a16="http://schemas.microsoft.com/office/drawing/2014/main" id="{84DC3CF6-4409-D414-E905-6E5C9A47501D}"/>
              </a:ext>
            </a:extLst>
          </p:cNvPr>
          <p:cNvSpPr txBox="1"/>
          <p:nvPr/>
        </p:nvSpPr>
        <p:spPr>
          <a:xfrm>
            <a:off x="536535" y="3297782"/>
            <a:ext cx="10961198" cy="2062103"/>
          </a:xfrm>
          <a:prstGeom prst="rect">
            <a:avLst/>
          </a:prstGeom>
          <a:noFill/>
        </p:spPr>
        <p:txBody>
          <a:bodyPr wrap="square" rtlCol="0">
            <a:spAutoFit/>
          </a:bodyPr>
          <a:lstStyle/>
          <a:p>
            <a:pPr marL="0" marR="0" algn="just">
              <a:spcBef>
                <a:spcPts val="0"/>
              </a:spcBef>
              <a:spcAft>
                <a:spcPts val="0"/>
              </a:spcAft>
              <a:tabLst>
                <a:tab pos="1355090" algn="l"/>
              </a:tabLst>
            </a:pPr>
            <a:r>
              <a:rPr lang="en-US" sz="2400" b="1" kern="100" dirty="0">
                <a:effectLst/>
                <a:latin typeface="Calibri" panose="020F0502020204030204" pitchFamily="34" charset="0"/>
                <a:ea typeface="Calibri" panose="020F0502020204030204" pitchFamily="34" charset="0"/>
                <a:cs typeface="Calibri" panose="020F0502020204030204" pitchFamily="34" charset="0"/>
              </a:rPr>
              <a:t>Conclusion:</a:t>
            </a:r>
          </a:p>
          <a:p>
            <a:pPr marL="0" marR="0" algn="just">
              <a:spcBef>
                <a:spcPts val="0"/>
              </a:spcBef>
              <a:spcAft>
                <a:spcPts val="0"/>
              </a:spcAft>
              <a:tabLst>
                <a:tab pos="1355090" algn="l"/>
              </a:tabLst>
            </a:pP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just">
              <a:spcBef>
                <a:spcPts val="0"/>
              </a:spcBef>
              <a:spcAft>
                <a:spcPts val="0"/>
              </a:spcAft>
              <a:tabLst>
                <a:tab pos="1355090" algn="l"/>
              </a:tabLst>
            </a:pPr>
            <a:r>
              <a:rPr lang="en-US" sz="2000" dirty="0">
                <a:effectLst/>
                <a:latin typeface="Calibri" panose="020F0502020204030204" pitchFamily="34" charset="0"/>
                <a:ea typeface="Calibri" panose="020F0502020204030204" pitchFamily="34" charset="0"/>
              </a:rPr>
              <a:t>In conclusion, our overall analysis shows that AI is changing a lot. The United States is still leading, but China and India are also doing well. People who create things with technology are using AI tools more, which is a big change. In the future, new ideas, money investments, and getting better at skills will keep shaping how AI grows. This will affect how technology is used all around the world</a:t>
            </a:r>
            <a:r>
              <a:rPr lang="en-US" sz="2000" dirty="0">
                <a:latin typeface="Calibri" panose="020F0502020204030204" pitchFamily="34" charset="0"/>
                <a:ea typeface="Calibri" panose="020F0502020204030204" pitchFamily="34" charset="0"/>
              </a:rPr>
              <a:t>.</a:t>
            </a:r>
            <a:endParaRPr lang="en-US" sz="2000" dirty="0"/>
          </a:p>
        </p:txBody>
      </p:sp>
    </p:spTree>
    <p:extLst>
      <p:ext uri="{BB962C8B-B14F-4D97-AF65-F5344CB8AC3E}">
        <p14:creationId xmlns:p14="http://schemas.microsoft.com/office/powerpoint/2010/main" val="13402398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CBD4DD1A-E88D-134F-9FAF-9AD3CD6FDD34}"/>
              </a:ext>
            </a:extLst>
          </p:cNvPr>
          <p:cNvSpPr txBox="1"/>
          <p:nvPr/>
        </p:nvSpPr>
        <p:spPr>
          <a:xfrm>
            <a:off x="838200" y="365125"/>
            <a:ext cx="10515600" cy="1325563"/>
          </a:xfrm>
          <a:prstGeom prst="rect">
            <a:avLst/>
          </a:prstGeom>
        </p:spPr>
        <p:txBody>
          <a:bodyPr vert="horz" lIns="91440" tIns="45720" rIns="91440" bIns="45720" rtlCol="0" anchor="ctr">
            <a:normAutofit/>
          </a:bodyPr>
          <a:lstStyle/>
          <a:p>
            <a:pPr defTabSz="914400">
              <a:lnSpc>
                <a:spcPct val="90000"/>
              </a:lnSpc>
              <a:spcBef>
                <a:spcPct val="0"/>
              </a:spcBef>
              <a:spcAft>
                <a:spcPts val="600"/>
              </a:spcAft>
            </a:pPr>
            <a:r>
              <a:rPr lang="en-US" sz="5400" b="1" kern="1200">
                <a:solidFill>
                  <a:schemeClr val="tx1"/>
                </a:solidFill>
                <a:latin typeface="+mj-lt"/>
                <a:ea typeface="+mj-ea"/>
                <a:cs typeface="+mj-cs"/>
              </a:rPr>
              <a:t>INTRODUCTION:</a:t>
            </a:r>
          </a:p>
        </p:txBody>
      </p:sp>
      <p:sp>
        <p:nvSpPr>
          <p:cNvPr id="15"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AE174D3D-857F-9DA5-C0A7-8273ECC15699}"/>
              </a:ext>
            </a:extLst>
          </p:cNvPr>
          <p:cNvSpPr txBox="1"/>
          <p:nvPr/>
        </p:nvSpPr>
        <p:spPr>
          <a:xfrm>
            <a:off x="838200" y="1929384"/>
            <a:ext cx="10515600" cy="2570427"/>
          </a:xfrm>
          <a:prstGeom prst="rect">
            <a:avLst/>
          </a:prstGeom>
        </p:spPr>
        <p:txBody>
          <a:bodyPr vert="horz" lIns="91440" tIns="45720" rIns="91440" bIns="45720" rtlCol="0">
            <a:normAutofit/>
          </a:bodyPr>
          <a:lstStyle/>
          <a:p>
            <a:pPr algn="just" defTabSz="914400">
              <a:lnSpc>
                <a:spcPct val="90000"/>
              </a:lnSpc>
              <a:spcAft>
                <a:spcPts val="600"/>
              </a:spcAft>
            </a:pPr>
            <a:r>
              <a:rPr lang="en-US" sz="2800" kern="100" dirty="0">
                <a:effectLst/>
                <a:latin typeface="Calibri" panose="020F0502020204030204" pitchFamily="34" charset="0"/>
                <a:ea typeface="Calibri" panose="020F0502020204030204" pitchFamily="34" charset="0"/>
                <a:cs typeface="Calibri" panose="020F0502020204030204" pitchFamily="34" charset="0"/>
              </a:rPr>
              <a:t>For more than ten years, Stack Overflow has been like the go-to place for developers. It's where they hang out, share what they know, and help each other out with coding stuff. And every year, they do this big survey to find out what's up in the world of programming. This time, almost 90,000 developers joined in, and it's like looking into the overall hype in </a:t>
            </a:r>
            <a:r>
              <a:rPr lang="en-US" sz="2800" kern="100" dirty="0">
                <a:solidFill>
                  <a:srgbClr val="FF0000"/>
                </a:solidFill>
                <a:effectLst/>
                <a:latin typeface="Calibri" panose="020F0502020204030204" pitchFamily="34" charset="0"/>
                <a:ea typeface="Calibri" panose="020F0502020204030204" pitchFamily="34" charset="0"/>
                <a:cs typeface="Calibri" panose="020F0502020204030204" pitchFamily="34" charset="0"/>
              </a:rPr>
              <a:t>AI</a:t>
            </a:r>
            <a:endParaRPr lang="en-US" sz="2800" kern="1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p>
            <a:pPr indent="-228600" defTabSz="914400">
              <a:lnSpc>
                <a:spcPct val="90000"/>
              </a:lnSpc>
              <a:spcAft>
                <a:spcPts val="600"/>
              </a:spcAft>
              <a:buFont typeface="Arial" panose="020B0604020202020204" pitchFamily="34" charset="0"/>
              <a:buChar char="•"/>
            </a:pPr>
            <a:endParaRPr lang="en-US" sz="2200" dirty="0"/>
          </a:p>
        </p:txBody>
      </p:sp>
      <p:sp>
        <p:nvSpPr>
          <p:cNvPr id="2" name="TextBox 1">
            <a:extLst>
              <a:ext uri="{FF2B5EF4-FFF2-40B4-BE49-F238E27FC236}">
                <a16:creationId xmlns:a16="http://schemas.microsoft.com/office/drawing/2014/main" id="{203EAF08-62A8-EFC6-DD4D-CA629EEDDD29}"/>
              </a:ext>
            </a:extLst>
          </p:cNvPr>
          <p:cNvSpPr txBox="1"/>
          <p:nvPr/>
        </p:nvSpPr>
        <p:spPr>
          <a:xfrm>
            <a:off x="752094" y="4885963"/>
            <a:ext cx="10684764" cy="1200329"/>
          </a:xfrm>
          <a:prstGeom prst="rect">
            <a:avLst/>
          </a:prstGeom>
          <a:noFill/>
        </p:spPr>
        <p:txBody>
          <a:bodyPr wrap="square" rtlCol="0">
            <a:spAutoFit/>
          </a:bodyPr>
          <a:lstStyle/>
          <a:p>
            <a:pPr algn="just"/>
            <a:r>
              <a:rPr lang="en-US" sz="1800" dirty="0">
                <a:effectLst/>
                <a:latin typeface="Calibri" panose="020F0502020204030204" pitchFamily="34" charset="0"/>
                <a:ea typeface="Calibri" panose="020F0502020204030204" pitchFamily="34" charset="0"/>
              </a:rPr>
              <a:t>In this project, we wanted to know what developers really think about Artificial Intelligence (AI), so we checked out a survey by Stack Overflow. Our main questions were about the tools developers use for AI, how they feel about its accuracy, and if it's changing the way they work, from coding to testing. We were curious if developers are cool with using AI or if they have some worries</a:t>
            </a:r>
            <a:r>
              <a:rPr lang="en-US" dirty="0">
                <a:effectLst/>
              </a:rPr>
              <a:t> </a:t>
            </a:r>
            <a:endParaRPr lang="en-US" dirty="0"/>
          </a:p>
        </p:txBody>
      </p:sp>
    </p:spTree>
    <p:extLst>
      <p:ext uri="{BB962C8B-B14F-4D97-AF65-F5344CB8AC3E}">
        <p14:creationId xmlns:p14="http://schemas.microsoft.com/office/powerpoint/2010/main" val="13128026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781EE5A-F25C-1DEF-CCA1-AE80CF62422C}"/>
              </a:ext>
            </a:extLst>
          </p:cNvPr>
          <p:cNvSpPr txBox="1"/>
          <p:nvPr/>
        </p:nvSpPr>
        <p:spPr>
          <a:xfrm>
            <a:off x="465666" y="542415"/>
            <a:ext cx="11260667" cy="2677656"/>
          </a:xfrm>
          <a:prstGeom prst="rect">
            <a:avLst/>
          </a:prstGeom>
          <a:noFill/>
        </p:spPr>
        <p:txBody>
          <a:bodyPr wrap="square" rtlCol="0">
            <a:spAutoFit/>
          </a:bodyPr>
          <a:lstStyle/>
          <a:p>
            <a:pPr marL="0" marR="0" algn="just">
              <a:spcBef>
                <a:spcPts val="0"/>
              </a:spcBef>
              <a:spcAft>
                <a:spcPts val="0"/>
              </a:spcAft>
            </a:pPr>
            <a:r>
              <a:rPr lang="en-US" sz="2000" b="1" u="sng" kern="100" dirty="0">
                <a:effectLst/>
                <a:latin typeface="Calibri" panose="020F0502020204030204" pitchFamily="34" charset="0"/>
                <a:ea typeface="Calibri" panose="020F0502020204030204" pitchFamily="34" charset="0"/>
                <a:cs typeface="Calibri" panose="020F0502020204030204" pitchFamily="34" charset="0"/>
              </a:rPr>
              <a:t>DATA COLLECTION:</a:t>
            </a:r>
            <a:endParaRPr lang="en-US" sz="2000" u="sng"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just">
              <a:spcBef>
                <a:spcPts val="0"/>
              </a:spcBef>
              <a:spcAft>
                <a:spcPts val="0"/>
              </a:spcAft>
            </a:pPr>
            <a:r>
              <a:rPr lang="en-US" sz="2000" kern="100" dirty="0">
                <a:effectLst/>
                <a:latin typeface="Calibri" panose="020F0502020204030204" pitchFamily="34" charset="0"/>
                <a:ea typeface="Calibri" panose="020F0502020204030204" pitchFamily="34" charset="0"/>
                <a:cs typeface="Calibri" panose="020F0502020204030204" pitchFamily="34" charset="0"/>
              </a:rPr>
              <a:t> </a:t>
            </a:r>
            <a:endParaRPr lang="en-US" sz="20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just">
              <a:spcBef>
                <a:spcPts val="0"/>
              </a:spcBef>
              <a:spcAft>
                <a:spcPts val="0"/>
              </a:spcAft>
            </a:pPr>
            <a:r>
              <a:rPr lang="en-US" sz="2000" kern="100" dirty="0">
                <a:effectLst/>
                <a:latin typeface="Calibri" panose="020F0502020204030204" pitchFamily="34" charset="0"/>
                <a:ea typeface="Calibri" panose="020F0502020204030204" pitchFamily="34" charset="0"/>
                <a:cs typeface="Calibri" panose="020F0502020204030204" pitchFamily="34" charset="0"/>
              </a:rPr>
              <a:t>In this project, we gathered our data from two distinct sources: </a:t>
            </a:r>
          </a:p>
          <a:p>
            <a:pPr marL="0" marR="0" algn="just">
              <a:spcBef>
                <a:spcPts val="0"/>
              </a:spcBef>
              <a:spcAft>
                <a:spcPts val="0"/>
              </a:spcAft>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just">
              <a:spcBef>
                <a:spcPts val="0"/>
              </a:spcBef>
              <a:spcAft>
                <a:spcPts val="0"/>
              </a:spcAft>
            </a:pPr>
            <a:r>
              <a:rPr lang="en-US" sz="1800" b="1" kern="100" dirty="0">
                <a:effectLst/>
                <a:latin typeface="Calibri" panose="020F0502020204030204" pitchFamily="34" charset="0"/>
                <a:ea typeface="Calibri" panose="020F0502020204030204" pitchFamily="34" charset="0"/>
                <a:cs typeface="Calibri" panose="020F0502020204030204" pitchFamily="34" charset="0"/>
              </a:rPr>
              <a:t>1.Stack Overflow Survey dataset </a:t>
            </a:r>
            <a:r>
              <a:rPr lang="en-US" sz="1000" b="1" kern="100" dirty="0">
                <a:effectLst/>
                <a:latin typeface="Calibri" panose="020F0502020204030204" pitchFamily="34" charset="0"/>
                <a:ea typeface="Calibri" panose="020F0502020204030204" pitchFamily="34" charset="0"/>
                <a:cs typeface="Calibri" panose="020F0502020204030204" pitchFamily="34" charset="0"/>
              </a:rPr>
              <a:t>: </a:t>
            </a:r>
            <a:r>
              <a:rPr lang="en-US" sz="1000" b="1" u="sng" kern="100" dirty="0">
                <a:effectLst/>
                <a:latin typeface="Calibri" panose="020F0502020204030204" pitchFamily="34" charset="0"/>
                <a:ea typeface="Calibri" panose="020F0502020204030204" pitchFamily="34" charset="0"/>
                <a:cs typeface="Calibri" panose="020F0502020204030204" pitchFamily="34" charset="0"/>
                <a:hlinkClick r:id="rId2">
                  <a:extLst>
                    <a:ext uri="{A12FA001-AC4F-418D-AE19-62706E023703}">
                      <ahyp:hlinkClr xmlns:ahyp="http://schemas.microsoft.com/office/drawing/2018/hyperlinkcolor" val="tx"/>
                    </a:ext>
                  </a:extLst>
                </a:hlinkClick>
              </a:rPr>
              <a:t>https://www.kaggle.com/datasets/stackoverflow/stack-overflow-2023-developers-survey</a:t>
            </a:r>
            <a:endParaRPr lang="en-US" sz="10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just">
              <a:spcBef>
                <a:spcPts val="0"/>
              </a:spcBef>
              <a:spcAft>
                <a:spcPts val="0"/>
              </a:spcAft>
            </a:pPr>
            <a:endParaRPr lang="en-US" sz="1800" b="1" kern="100" dirty="0">
              <a:effectLst/>
              <a:latin typeface="Calibri" panose="020F0502020204030204" pitchFamily="34" charset="0"/>
              <a:ea typeface="Calibri" panose="020F0502020204030204" pitchFamily="34" charset="0"/>
              <a:cs typeface="Calibri" panose="020F0502020204030204" pitchFamily="34" charset="0"/>
            </a:endParaRPr>
          </a:p>
          <a:p>
            <a:pPr marL="0" marR="0" algn="just">
              <a:spcBef>
                <a:spcPts val="0"/>
              </a:spcBef>
              <a:spcAft>
                <a:spcPts val="0"/>
              </a:spcAft>
            </a:pPr>
            <a:endParaRPr lang="en-US" b="1" kern="100" dirty="0">
              <a:latin typeface="Calibri" panose="020F0502020204030204" pitchFamily="34" charset="0"/>
              <a:ea typeface="Calibri" panose="020F0502020204030204" pitchFamily="34" charset="0"/>
              <a:cs typeface="Calibri" panose="020F0502020204030204" pitchFamily="34" charset="0"/>
            </a:endParaRPr>
          </a:p>
          <a:p>
            <a:pPr marL="0" marR="0" algn="just">
              <a:spcBef>
                <a:spcPts val="0"/>
              </a:spcBef>
              <a:spcAft>
                <a:spcPts val="0"/>
              </a:spcAft>
            </a:pPr>
            <a:r>
              <a:rPr lang="en-US" sz="1800" b="1" kern="100" dirty="0">
                <a:effectLst/>
                <a:latin typeface="Calibri" panose="020F0502020204030204" pitchFamily="34" charset="0"/>
                <a:ea typeface="Calibri" panose="020F0502020204030204" pitchFamily="34" charset="0"/>
                <a:cs typeface="Calibri" panose="020F0502020204030204" pitchFamily="34" charset="0"/>
              </a:rPr>
              <a:t>2.Global AI Index : </a:t>
            </a:r>
            <a:r>
              <a:rPr lang="en-US" sz="1800" b="1" u="sng" kern="100" dirty="0">
                <a:effectLst/>
                <a:latin typeface="Calibri" panose="020F0502020204030204" pitchFamily="34" charset="0"/>
                <a:ea typeface="Calibri" panose="020F0502020204030204" pitchFamily="34" charset="0"/>
                <a:cs typeface="Calibri" panose="020F0502020204030204" pitchFamily="34" charset="0"/>
                <a:hlinkClick r:id="rId3">
                  <a:extLst>
                    <a:ext uri="{A12FA001-AC4F-418D-AE19-62706E023703}">
                      <ahyp:hlinkClr xmlns:ahyp="http://schemas.microsoft.com/office/drawing/2018/hyperlinkcolor" val="tx"/>
                    </a:ext>
                  </a:extLst>
                </a:hlinkClick>
              </a:rPr>
              <a:t>https://www.kaggle.com/datasets/katerynameleshenko/ai-index</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just">
              <a:spcBef>
                <a:spcPts val="0"/>
              </a:spcBef>
              <a:spcAft>
                <a:spcPts val="0"/>
              </a:spcAft>
            </a:pPr>
            <a:r>
              <a:rPr lang="en-US" sz="1800" b="1" kern="100" dirty="0">
                <a:effectLst/>
                <a:latin typeface="Calibri" panose="020F0502020204030204" pitchFamily="34" charset="0"/>
                <a:ea typeface="Calibri" panose="020F0502020204030204" pitchFamily="34" charset="0"/>
                <a:cs typeface="Calibri" panose="020F0502020204030204" pitchFamily="34" charset="0"/>
              </a:rPr>
              <a:t> </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TextBox 5">
            <a:extLst>
              <a:ext uri="{FF2B5EF4-FFF2-40B4-BE49-F238E27FC236}">
                <a16:creationId xmlns:a16="http://schemas.microsoft.com/office/drawing/2014/main" id="{C48C101E-F823-DA98-C19D-A97BBFAA62BF}"/>
              </a:ext>
            </a:extLst>
          </p:cNvPr>
          <p:cNvSpPr txBox="1"/>
          <p:nvPr/>
        </p:nvSpPr>
        <p:spPr>
          <a:xfrm>
            <a:off x="465666" y="3164681"/>
            <a:ext cx="10719247" cy="3693319"/>
          </a:xfrm>
          <a:prstGeom prst="rect">
            <a:avLst/>
          </a:prstGeom>
          <a:noFill/>
        </p:spPr>
        <p:txBody>
          <a:bodyPr wrap="square" rtlCol="0">
            <a:spAutoFit/>
          </a:bodyPr>
          <a:lstStyle/>
          <a:p>
            <a:pPr marL="0" marR="0" algn="just">
              <a:spcBef>
                <a:spcPts val="0"/>
              </a:spcBef>
              <a:spcAft>
                <a:spcPts val="0"/>
              </a:spcAft>
            </a:pPr>
            <a:r>
              <a:rPr lang="en-US" sz="1800" kern="100" dirty="0">
                <a:effectLst/>
                <a:latin typeface="Calibri" panose="020F0502020204030204" pitchFamily="34" charset="0"/>
                <a:ea typeface="Calibri" panose="020F0502020204030204" pitchFamily="34" charset="0"/>
                <a:cs typeface="Calibri" panose="020F0502020204030204" pitchFamily="34" charset="0"/>
              </a:rPr>
              <a:t>The Stack Overflow Survey dataset provides a rich source of information directly from developers worldwide. By exploring into this dataset, we aim to understand developers' perspectives on various aspects, including their use of AI, the tools they employ, and their sentiments towards AI accuracy. This dataset acts as a valuable window into the real-world experiences and opinions of developers across different regions and industries.</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just">
              <a:spcBef>
                <a:spcPts val="0"/>
              </a:spcBef>
              <a:spcAft>
                <a:spcPts val="0"/>
              </a:spcAft>
            </a:pPr>
            <a:r>
              <a:rPr lang="en-US" sz="1800" kern="100" dirty="0">
                <a:effectLst/>
                <a:latin typeface="Calibri" panose="020F0502020204030204" pitchFamily="34" charset="0"/>
                <a:ea typeface="Calibri" panose="020F0502020204030204" pitchFamily="34" charset="0"/>
                <a:cs typeface="Calibri" panose="020F0502020204030204" pitchFamily="34" charset="0"/>
              </a:rPr>
              <a:t> </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just">
              <a:spcBef>
                <a:spcPts val="0"/>
              </a:spcBef>
              <a:spcAft>
                <a:spcPts val="0"/>
              </a:spcAft>
            </a:pPr>
            <a:r>
              <a:rPr lang="en-US" sz="1800" kern="100" dirty="0">
                <a:effectLst/>
                <a:latin typeface="Calibri" panose="020F0502020204030204" pitchFamily="34" charset="0"/>
                <a:ea typeface="Calibri" panose="020F0502020204030204" pitchFamily="34" charset="0"/>
                <a:cs typeface="Calibri" panose="020F0502020204030204" pitchFamily="34" charset="0"/>
              </a:rPr>
              <a:t>Complementing this, I incorporated data from the Kaggle Global AI Index dataset. IT encompasses key information about 62 countries, including the Global AI Index and seven indicators influencing it. These indicators cover Talent, Infrastructure, Operating Environment, Research, Development, Government Strategy, and Commercial aspects, offering insights into AI implementation, innovation, and investment globally.</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just">
              <a:spcBef>
                <a:spcPts val="0"/>
              </a:spcBef>
              <a:spcAft>
                <a:spcPts val="0"/>
              </a:spcAft>
            </a:pPr>
            <a:r>
              <a:rPr lang="en-US" sz="1800" kern="100" dirty="0">
                <a:effectLst/>
                <a:latin typeface="Calibri" panose="020F0502020204030204" pitchFamily="34" charset="0"/>
                <a:ea typeface="Calibri" panose="020F0502020204030204" pitchFamily="34" charset="0"/>
                <a:cs typeface="Calibri" panose="020F0502020204030204" pitchFamily="34" charset="0"/>
              </a:rPr>
              <a:t> </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just">
              <a:spcBef>
                <a:spcPts val="0"/>
              </a:spcBef>
              <a:spcAft>
                <a:spcPts val="0"/>
              </a:spcAft>
            </a:pPr>
            <a:r>
              <a:rPr lang="en-US" sz="1800" kern="100" dirty="0">
                <a:effectLst/>
                <a:latin typeface="Calibri" panose="020F0502020204030204" pitchFamily="34" charset="0"/>
                <a:ea typeface="Calibri" panose="020F0502020204030204" pitchFamily="34" charset="0"/>
                <a:cs typeface="Calibri" panose="020F0502020204030204" pitchFamily="34" charset="0"/>
              </a:rPr>
              <a:t>Together, these datasets serve as the foundation for our analysis, allowing us to draw meaningful conclusions about the current state of AI in the developer community and its broader implications in the global context.</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just">
              <a:spcBef>
                <a:spcPts val="0"/>
              </a:spcBef>
              <a:spcAft>
                <a:spcPts val="0"/>
              </a:spcAft>
            </a:pPr>
            <a:endParaRPr lang="en-US" dirty="0"/>
          </a:p>
        </p:txBody>
      </p:sp>
    </p:spTree>
    <p:extLst>
      <p:ext uri="{BB962C8B-B14F-4D97-AF65-F5344CB8AC3E}">
        <p14:creationId xmlns:p14="http://schemas.microsoft.com/office/powerpoint/2010/main" val="31495644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F7CBDB49-2141-300A-E916-D8F74677C7B2}"/>
              </a:ext>
            </a:extLst>
          </p:cNvPr>
          <p:cNvSpPr txBox="1"/>
          <p:nvPr/>
        </p:nvSpPr>
        <p:spPr>
          <a:xfrm>
            <a:off x="838200" y="1929384"/>
            <a:ext cx="10515600" cy="4251960"/>
          </a:xfrm>
          <a:prstGeom prst="rect">
            <a:avLst/>
          </a:prstGeom>
        </p:spPr>
        <p:txBody>
          <a:bodyPr vert="horz" lIns="91440" tIns="45720" rIns="91440" bIns="45720" rtlCol="0">
            <a:normAutofit/>
          </a:bodyPr>
          <a:lstStyle/>
          <a:p>
            <a:pPr marR="0" algn="just" defTabSz="914400">
              <a:lnSpc>
                <a:spcPct val="90000"/>
              </a:lnSpc>
              <a:spcBef>
                <a:spcPts val="0"/>
              </a:spcBef>
              <a:spcAft>
                <a:spcPts val="600"/>
              </a:spcAft>
            </a:pPr>
            <a:r>
              <a:rPr lang="en-US" sz="2200" b="1" dirty="0">
                <a:effectLst/>
              </a:rPr>
              <a:t>DATA CLEANING:</a:t>
            </a:r>
            <a:endParaRPr lang="en-US" sz="2200" dirty="0">
              <a:effectLst/>
            </a:endParaRPr>
          </a:p>
          <a:p>
            <a:pPr marL="0" marR="0" indent="-228600" algn="just" defTabSz="914400">
              <a:lnSpc>
                <a:spcPct val="90000"/>
              </a:lnSpc>
              <a:spcBef>
                <a:spcPts val="0"/>
              </a:spcBef>
              <a:spcAft>
                <a:spcPts val="600"/>
              </a:spcAft>
              <a:buFont typeface="Arial" panose="020B0604020202020204" pitchFamily="34" charset="0"/>
              <a:buChar char="•"/>
            </a:pPr>
            <a:endParaRPr lang="en-US" sz="2200" dirty="0"/>
          </a:p>
          <a:p>
            <a:pPr marR="0" algn="just" defTabSz="914400">
              <a:lnSpc>
                <a:spcPct val="90000"/>
              </a:lnSpc>
              <a:spcBef>
                <a:spcPts val="0"/>
              </a:spcBef>
              <a:spcAft>
                <a:spcPts val="600"/>
              </a:spcAft>
            </a:pPr>
            <a:r>
              <a:rPr lang="en-US" sz="2200" dirty="0">
                <a:effectLst/>
              </a:rPr>
              <a:t>To clean up the data for visualization, I used  Python and some features within Tableau. For a clear view, I utilized Python's Pandas library to clean the data and generate total counts for each related column. Chord diagrams were crafted using pivot tables, explode, and group-by functions. Similarly, for other charts like Sankey,</a:t>
            </a:r>
          </a:p>
          <a:p>
            <a:pPr marR="0" algn="just" defTabSz="914400">
              <a:lnSpc>
                <a:spcPct val="90000"/>
              </a:lnSpc>
              <a:spcBef>
                <a:spcPts val="0"/>
              </a:spcBef>
              <a:spcAft>
                <a:spcPts val="600"/>
              </a:spcAft>
            </a:pPr>
            <a:endParaRPr lang="en-US" sz="2200" dirty="0"/>
          </a:p>
          <a:p>
            <a:pPr marR="0" algn="just" defTabSz="914400">
              <a:lnSpc>
                <a:spcPct val="90000"/>
              </a:lnSpc>
              <a:spcBef>
                <a:spcPts val="0"/>
              </a:spcBef>
              <a:spcAft>
                <a:spcPts val="600"/>
              </a:spcAft>
            </a:pPr>
            <a:endParaRPr lang="en-US" sz="2200" dirty="0"/>
          </a:p>
          <a:p>
            <a:pPr marR="0" algn="just" defTabSz="914400">
              <a:lnSpc>
                <a:spcPct val="90000"/>
              </a:lnSpc>
              <a:spcBef>
                <a:spcPts val="0"/>
              </a:spcBef>
              <a:spcAft>
                <a:spcPts val="600"/>
              </a:spcAft>
            </a:pPr>
            <a:endParaRPr lang="en-US" sz="2200" dirty="0"/>
          </a:p>
          <a:p>
            <a:pPr marR="0" algn="just" defTabSz="914400">
              <a:lnSpc>
                <a:spcPct val="90000"/>
              </a:lnSpc>
              <a:spcBef>
                <a:spcPts val="0"/>
              </a:spcBef>
              <a:spcAft>
                <a:spcPts val="600"/>
              </a:spcAft>
            </a:pPr>
            <a:r>
              <a:rPr lang="en-US" sz="2200" dirty="0">
                <a:effectLst/>
              </a:rPr>
              <a:t> I employed filtering null values and created JSON files for certain D3 plots. The main visualization was done using Tableau supporting the overall presentation. </a:t>
            </a:r>
          </a:p>
          <a:p>
            <a:pPr marR="0" defTabSz="914400">
              <a:lnSpc>
                <a:spcPct val="90000"/>
              </a:lnSpc>
              <a:spcBef>
                <a:spcPts val="0"/>
              </a:spcBef>
              <a:spcAft>
                <a:spcPts val="600"/>
              </a:spcAft>
            </a:pPr>
            <a:endParaRPr lang="en-US" sz="2200" dirty="0">
              <a:effectLst/>
            </a:endParaRPr>
          </a:p>
        </p:txBody>
      </p:sp>
    </p:spTree>
    <p:extLst>
      <p:ext uri="{BB962C8B-B14F-4D97-AF65-F5344CB8AC3E}">
        <p14:creationId xmlns:p14="http://schemas.microsoft.com/office/powerpoint/2010/main" val="24800430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3AFE8227-C443-417B-BA91-520EB1EF45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screenshot of a computer&#10;&#10;Description automatically generated">
            <a:extLst>
              <a:ext uri="{FF2B5EF4-FFF2-40B4-BE49-F238E27FC236}">
                <a16:creationId xmlns:a16="http://schemas.microsoft.com/office/drawing/2014/main" id="{CDB71943-8610-5380-A20B-152BE6D08A72}"/>
              </a:ext>
            </a:extLst>
          </p:cNvPr>
          <p:cNvPicPr>
            <a:picLocks noChangeAspect="1"/>
          </p:cNvPicPr>
          <p:nvPr/>
        </p:nvPicPr>
        <p:blipFill rotWithShape="1">
          <a:blip r:embed="rId2"/>
          <a:srcRect t="1293" r="-1" b="-1"/>
          <a:stretch/>
        </p:blipFill>
        <p:spPr>
          <a:xfrm>
            <a:off x="20" y="431"/>
            <a:ext cx="8115280" cy="6408311"/>
          </a:xfrm>
          <a:prstGeom prst="rect">
            <a:avLst/>
          </a:prstGeom>
        </p:spPr>
      </p:pic>
      <p:sp>
        <p:nvSpPr>
          <p:cNvPr id="6" name="TextBox 5">
            <a:extLst>
              <a:ext uri="{FF2B5EF4-FFF2-40B4-BE49-F238E27FC236}">
                <a16:creationId xmlns:a16="http://schemas.microsoft.com/office/drawing/2014/main" id="{2BBC99C7-D897-1E25-B803-3137829F3506}"/>
              </a:ext>
            </a:extLst>
          </p:cNvPr>
          <p:cNvSpPr txBox="1"/>
          <p:nvPr/>
        </p:nvSpPr>
        <p:spPr>
          <a:xfrm>
            <a:off x="8435392" y="1235636"/>
            <a:ext cx="3436513" cy="1756550"/>
          </a:xfrm>
          <a:prstGeom prst="rect">
            <a:avLst/>
          </a:prstGeom>
        </p:spPr>
        <p:txBody>
          <a:bodyPr vert="horz" lIns="91440" tIns="45720" rIns="91440" bIns="45720" rtlCol="0">
            <a:noAutofit/>
          </a:bodyPr>
          <a:lstStyle/>
          <a:p>
            <a:pPr algn="just" defTabSz="914400">
              <a:lnSpc>
                <a:spcPct val="90000"/>
              </a:lnSpc>
              <a:spcAft>
                <a:spcPts val="600"/>
              </a:spcAft>
            </a:pPr>
            <a:r>
              <a:rPr lang="en-US" sz="2000" dirty="0"/>
              <a:t>C</a:t>
            </a:r>
            <a:r>
              <a:rPr lang="en-US" sz="2000" b="0" i="0" dirty="0">
                <a:effectLst/>
              </a:rPr>
              <a:t>rafted an Insightful story using multiple dashboards to present the findings on developers, AI adoption, and the global AI landscape</a:t>
            </a:r>
            <a:endParaRPr lang="en-US" sz="2000" dirty="0"/>
          </a:p>
        </p:txBody>
      </p:sp>
      <p:sp>
        <p:nvSpPr>
          <p:cNvPr id="13" name="Rectangle 12">
            <a:extLst>
              <a:ext uri="{FF2B5EF4-FFF2-40B4-BE49-F238E27FC236}">
                <a16:creationId xmlns:a16="http://schemas.microsoft.com/office/drawing/2014/main" id="{907741FC-B544-4A6E-B831-6789D04233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6408741"/>
            <a:ext cx="12191998" cy="457202"/>
          </a:xfrm>
          <a:prstGeom prst="rect">
            <a:avLst/>
          </a:prstGeom>
          <a:gradFill>
            <a:gsLst>
              <a:gs pos="34000">
                <a:srgbClr val="000000">
                  <a:alpha val="96000"/>
                </a:srgbClr>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F0BE7ED-7814-4273-B18A-F26CC03803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6408742"/>
            <a:ext cx="8115300" cy="449258"/>
          </a:xfrm>
          <a:prstGeom prst="rect">
            <a:avLst/>
          </a:prstGeom>
          <a:gradFill>
            <a:gsLst>
              <a:gs pos="28000">
                <a:schemeClr val="accent1">
                  <a:lumMod val="75000"/>
                  <a:alpha val="59000"/>
                </a:schemeClr>
              </a:gs>
              <a:gs pos="100000">
                <a:srgbClr val="000000">
                  <a:alpha val="70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F0891675-99CC-9A8A-6A48-993657893B80}"/>
              </a:ext>
            </a:extLst>
          </p:cNvPr>
          <p:cNvSpPr txBox="1"/>
          <p:nvPr/>
        </p:nvSpPr>
        <p:spPr>
          <a:xfrm>
            <a:off x="8590547" y="3865815"/>
            <a:ext cx="3491020" cy="369332"/>
          </a:xfrm>
          <a:prstGeom prst="rect">
            <a:avLst/>
          </a:prstGeom>
          <a:noFill/>
        </p:spPr>
        <p:txBody>
          <a:bodyPr wrap="none" rtlCol="0">
            <a:spAutoFit/>
          </a:bodyPr>
          <a:lstStyle/>
          <a:p>
            <a:r>
              <a:rPr lang="en-US" dirty="0"/>
              <a:t>LET’S DIVE INTO EACH DASHBOARD</a:t>
            </a:r>
          </a:p>
        </p:txBody>
      </p:sp>
    </p:spTree>
    <p:extLst>
      <p:ext uri="{BB962C8B-B14F-4D97-AF65-F5344CB8AC3E}">
        <p14:creationId xmlns:p14="http://schemas.microsoft.com/office/powerpoint/2010/main" val="3048755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BD84142-F885-1381-3A6E-6CCE61DFE77A}"/>
              </a:ext>
            </a:extLst>
          </p:cNvPr>
          <p:cNvSpPr txBox="1"/>
          <p:nvPr/>
        </p:nvSpPr>
        <p:spPr>
          <a:xfrm>
            <a:off x="228600" y="210235"/>
            <a:ext cx="11734800" cy="584775"/>
          </a:xfrm>
          <a:prstGeom prst="rect">
            <a:avLst/>
          </a:prstGeom>
          <a:noFill/>
        </p:spPr>
        <p:txBody>
          <a:bodyPr wrap="square">
            <a:spAutoFit/>
          </a:bodyPr>
          <a:lstStyle/>
          <a:p>
            <a:pPr marL="0" marR="0" algn="just">
              <a:spcBef>
                <a:spcPts val="0"/>
              </a:spcBef>
              <a:spcAft>
                <a:spcPts val="0"/>
              </a:spcAft>
            </a:pPr>
            <a:r>
              <a:rPr lang="en-US" sz="3200" u="sng" kern="100" dirty="0">
                <a:effectLst/>
                <a:latin typeface="Söhne"/>
                <a:ea typeface="Calibri" panose="020F0502020204030204" pitchFamily="34" charset="0"/>
                <a:cs typeface="Times New Roman" panose="02020603050405020304" pitchFamily="18" charset="0"/>
              </a:rPr>
              <a:t> </a:t>
            </a:r>
            <a:r>
              <a:rPr lang="en-US" sz="3200" b="1" u="sng" kern="100" dirty="0">
                <a:effectLst/>
                <a:latin typeface="Söhne"/>
                <a:ea typeface="Calibri" panose="020F0502020204030204" pitchFamily="34" charset="0"/>
                <a:cs typeface="Times New Roman" panose="02020603050405020304" pitchFamily="18" charset="0"/>
              </a:rPr>
              <a:t>AI In Focus 2023 Survey Insights: Developer Sentiments and Impact</a:t>
            </a:r>
            <a:endParaRPr lang="en-US" sz="32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TextBox 5">
            <a:extLst>
              <a:ext uri="{FF2B5EF4-FFF2-40B4-BE49-F238E27FC236}">
                <a16:creationId xmlns:a16="http://schemas.microsoft.com/office/drawing/2014/main" id="{2DA1B1A0-06B4-5922-E9D0-4639D87B539D}"/>
              </a:ext>
            </a:extLst>
          </p:cNvPr>
          <p:cNvSpPr txBox="1"/>
          <p:nvPr/>
        </p:nvSpPr>
        <p:spPr>
          <a:xfrm>
            <a:off x="228600" y="931333"/>
            <a:ext cx="11523133" cy="923330"/>
          </a:xfrm>
          <a:prstGeom prst="rect">
            <a:avLst/>
          </a:prstGeom>
          <a:noFill/>
        </p:spPr>
        <p:txBody>
          <a:bodyPr wrap="square" rtlCol="0">
            <a:spAutoFit/>
          </a:bodyPr>
          <a:lstStyle/>
          <a:p>
            <a:pPr marL="0" marR="0" algn="just">
              <a:spcBef>
                <a:spcPts val="0"/>
              </a:spcBef>
              <a:spcAft>
                <a:spcPts val="0"/>
              </a:spcAft>
            </a:pPr>
            <a:r>
              <a:rPr lang="en-US" sz="1800" kern="100" dirty="0">
                <a:effectLst/>
                <a:latin typeface="Calibri" panose="020F0502020204030204" pitchFamily="34" charset="0"/>
                <a:ea typeface="Calibri" panose="020F0502020204030204" pitchFamily="34" charset="0"/>
                <a:cs typeface="Calibri" panose="020F0502020204030204" pitchFamily="34" charset="0"/>
              </a:rPr>
              <a:t>Gain insights into the genuine sentiments driving the surge in AI popularity this year. Evaluate whether it's genuinely impacting developers' work or if it's more of a hype.</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just">
              <a:spcBef>
                <a:spcPts val="0"/>
              </a:spcBef>
              <a:spcAft>
                <a:spcPts val="0"/>
              </a:spcAft>
            </a:pPr>
            <a:r>
              <a:rPr lang="en-US" sz="1800" kern="100" dirty="0">
                <a:effectLst/>
                <a:latin typeface="Calibri" panose="020F0502020204030204" pitchFamily="34" charset="0"/>
                <a:ea typeface="Calibri" panose="020F0502020204030204" pitchFamily="34" charset="0"/>
                <a:cs typeface="Calibri" panose="020F0502020204030204" pitchFamily="34" charset="0"/>
              </a:rPr>
              <a:t> </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7" name="Picture 6" descr="A screenshot of a graph&#10;&#10;Description automatically generated">
            <a:extLst>
              <a:ext uri="{FF2B5EF4-FFF2-40B4-BE49-F238E27FC236}">
                <a16:creationId xmlns:a16="http://schemas.microsoft.com/office/drawing/2014/main" id="{39A51CA2-1B12-A264-45DD-958FBFA9CA91}"/>
              </a:ext>
            </a:extLst>
          </p:cNvPr>
          <p:cNvPicPr>
            <a:picLocks noChangeAspect="1"/>
          </p:cNvPicPr>
          <p:nvPr/>
        </p:nvPicPr>
        <p:blipFill>
          <a:blip r:embed="rId2"/>
          <a:stretch>
            <a:fillRect/>
          </a:stretch>
        </p:blipFill>
        <p:spPr>
          <a:xfrm>
            <a:off x="567266" y="1854663"/>
            <a:ext cx="6189133" cy="4490720"/>
          </a:xfrm>
          <a:prstGeom prst="rect">
            <a:avLst/>
          </a:prstGeom>
        </p:spPr>
      </p:pic>
      <p:pic>
        <p:nvPicPr>
          <p:cNvPr id="8" name="Picture 7" descr="A screenshot of a cell phone&#10;&#10;Description automatically generated">
            <a:extLst>
              <a:ext uri="{FF2B5EF4-FFF2-40B4-BE49-F238E27FC236}">
                <a16:creationId xmlns:a16="http://schemas.microsoft.com/office/drawing/2014/main" id="{A9AA8071-E53C-ED96-1331-285465A0A137}"/>
              </a:ext>
            </a:extLst>
          </p:cNvPr>
          <p:cNvPicPr>
            <a:picLocks noChangeAspect="1"/>
          </p:cNvPicPr>
          <p:nvPr/>
        </p:nvPicPr>
        <p:blipFill>
          <a:blip r:embed="rId3"/>
          <a:stretch>
            <a:fillRect/>
          </a:stretch>
        </p:blipFill>
        <p:spPr>
          <a:xfrm>
            <a:off x="8186631" y="1795858"/>
            <a:ext cx="2803101" cy="4667833"/>
          </a:xfrm>
          <a:prstGeom prst="rect">
            <a:avLst/>
          </a:prstGeom>
        </p:spPr>
      </p:pic>
    </p:spTree>
    <p:extLst>
      <p:ext uri="{BB962C8B-B14F-4D97-AF65-F5344CB8AC3E}">
        <p14:creationId xmlns:p14="http://schemas.microsoft.com/office/powerpoint/2010/main" val="23810138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07A59FE-8721-A961-0D35-F0AD55398036}"/>
              </a:ext>
            </a:extLst>
          </p:cNvPr>
          <p:cNvSpPr txBox="1"/>
          <p:nvPr/>
        </p:nvSpPr>
        <p:spPr>
          <a:xfrm>
            <a:off x="467215" y="237066"/>
            <a:ext cx="5628785" cy="954107"/>
          </a:xfrm>
          <a:prstGeom prst="rect">
            <a:avLst/>
          </a:prstGeom>
          <a:noFill/>
        </p:spPr>
        <p:txBody>
          <a:bodyPr wrap="none" rtlCol="0">
            <a:spAutoFit/>
          </a:bodyPr>
          <a:lstStyle/>
          <a:p>
            <a:r>
              <a:rPr lang="en-US" sz="2800" b="1" kern="100" dirty="0">
                <a:effectLst/>
                <a:latin typeface="Calibri" panose="020F0502020204030204" pitchFamily="34" charset="0"/>
                <a:ea typeface="Calibri" panose="020F0502020204030204" pitchFamily="34" charset="0"/>
                <a:cs typeface="Calibri" panose="020F0502020204030204" pitchFamily="34" charset="0"/>
              </a:rPr>
              <a:t>Dashboard 2: AI TOOLS SENITMENTS</a:t>
            </a:r>
            <a:endParaRPr lang="en-US" sz="2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sz="2800" dirty="0"/>
          </a:p>
        </p:txBody>
      </p:sp>
      <p:pic>
        <p:nvPicPr>
          <p:cNvPr id="6" name="Picture 5" descr="A screenshot of a computer&#10;&#10;Description automatically generated">
            <a:extLst>
              <a:ext uri="{FF2B5EF4-FFF2-40B4-BE49-F238E27FC236}">
                <a16:creationId xmlns:a16="http://schemas.microsoft.com/office/drawing/2014/main" id="{119EC3AF-AE06-37FA-CB32-978C822BC8A7}"/>
              </a:ext>
            </a:extLst>
          </p:cNvPr>
          <p:cNvPicPr>
            <a:picLocks noChangeAspect="1"/>
          </p:cNvPicPr>
          <p:nvPr/>
        </p:nvPicPr>
        <p:blipFill>
          <a:blip r:embed="rId2"/>
          <a:stretch>
            <a:fillRect/>
          </a:stretch>
        </p:blipFill>
        <p:spPr>
          <a:xfrm>
            <a:off x="467215" y="859155"/>
            <a:ext cx="7085052" cy="5581772"/>
          </a:xfrm>
          <a:prstGeom prst="rect">
            <a:avLst/>
          </a:prstGeom>
        </p:spPr>
      </p:pic>
      <p:sp>
        <p:nvSpPr>
          <p:cNvPr id="7" name="TextBox 6">
            <a:extLst>
              <a:ext uri="{FF2B5EF4-FFF2-40B4-BE49-F238E27FC236}">
                <a16:creationId xmlns:a16="http://schemas.microsoft.com/office/drawing/2014/main" id="{7E1D0A42-A156-67CD-53DE-35B7907648AF}"/>
              </a:ext>
            </a:extLst>
          </p:cNvPr>
          <p:cNvSpPr txBox="1"/>
          <p:nvPr/>
        </p:nvSpPr>
        <p:spPr>
          <a:xfrm>
            <a:off x="8043333" y="1191173"/>
            <a:ext cx="3681452" cy="4708981"/>
          </a:xfrm>
          <a:prstGeom prst="rect">
            <a:avLst/>
          </a:prstGeom>
          <a:noFill/>
        </p:spPr>
        <p:txBody>
          <a:bodyPr wrap="square" rtlCol="0">
            <a:spAutoFit/>
          </a:bodyPr>
          <a:lstStyle/>
          <a:p>
            <a:pPr algn="just"/>
            <a:r>
              <a:rPr lang="en-US" sz="2000" dirty="0">
                <a:effectLst/>
                <a:latin typeface="Calibri" panose="020F0502020204030204" pitchFamily="34" charset="0"/>
                <a:ea typeface="Calibri" panose="020F0502020204030204" pitchFamily="34" charset="0"/>
              </a:rPr>
              <a:t>It provides an overview of the AI In Focus 2023 survey results on developer sentiments and impact.</a:t>
            </a:r>
            <a:r>
              <a:rPr lang="en-US" sz="2000" dirty="0">
                <a:effectLst/>
              </a:rPr>
              <a:t> </a:t>
            </a:r>
            <a:endParaRPr lang="en-US" sz="2000" dirty="0"/>
          </a:p>
          <a:p>
            <a:pPr algn="just"/>
            <a:endParaRPr lang="en-US" sz="2000" dirty="0">
              <a:effectLst/>
            </a:endParaRPr>
          </a:p>
          <a:p>
            <a:pPr algn="just"/>
            <a:r>
              <a:rPr lang="en-US" sz="2000" dirty="0">
                <a:effectLst/>
              </a:rPr>
              <a:t>The dashboard includes several different visualizations, such as maps, charts, and graphs. These visualizations provide insights into how developers.</a:t>
            </a:r>
          </a:p>
          <a:p>
            <a:pPr algn="just"/>
            <a:endParaRPr lang="en-US" sz="2000" dirty="0">
              <a:effectLst/>
            </a:endParaRPr>
          </a:p>
          <a:p>
            <a:pPr algn="just"/>
            <a:r>
              <a:rPr lang="en-US" sz="2000" dirty="0">
                <a:effectLst/>
              </a:rPr>
              <a:t> are using AI tools, their trust in the accuracy of AI output, and the benefits they are seeing from using AI tools </a:t>
            </a:r>
            <a:endParaRPr lang="en-US" sz="2000" dirty="0"/>
          </a:p>
        </p:txBody>
      </p:sp>
    </p:spTree>
    <p:extLst>
      <p:ext uri="{BB962C8B-B14F-4D97-AF65-F5344CB8AC3E}">
        <p14:creationId xmlns:p14="http://schemas.microsoft.com/office/powerpoint/2010/main" val="37065475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64BBAFB-30BC-56CD-E3D2-C1A9683C0A80}"/>
              </a:ext>
            </a:extLst>
          </p:cNvPr>
          <p:cNvSpPr txBox="1"/>
          <p:nvPr/>
        </p:nvSpPr>
        <p:spPr>
          <a:xfrm>
            <a:off x="186266" y="152400"/>
            <a:ext cx="11836401" cy="1302921"/>
          </a:xfrm>
          <a:prstGeom prst="rect">
            <a:avLst/>
          </a:prstGeom>
          <a:noFill/>
        </p:spPr>
        <p:txBody>
          <a:bodyPr wrap="square" rtlCol="0">
            <a:spAutoFit/>
          </a:bodyPr>
          <a:lstStyle/>
          <a:p>
            <a:pPr marL="228600" algn="just">
              <a:spcAft>
                <a:spcPts val="750"/>
              </a:spcAft>
            </a:pPr>
            <a:r>
              <a:rPr lang="en-US" sz="1800" b="1" kern="0" dirty="0">
                <a:effectLst/>
                <a:latin typeface="Calibri" panose="020F0502020204030204" pitchFamily="34" charset="0"/>
                <a:ea typeface="Times New Roman" panose="02020603050405020304" pitchFamily="18" charset="0"/>
                <a:cs typeface="Calibri" panose="020F0502020204030204" pitchFamily="34" charset="0"/>
              </a:rPr>
              <a:t>Dashboard 3: AI TOOLS NEXT YEAR </a:t>
            </a:r>
            <a:endParaRPr lang="en-US" b="1" kern="100" dirty="0">
              <a:latin typeface="Calibri" panose="020F0502020204030204" pitchFamily="34" charset="0"/>
              <a:ea typeface="Times New Roman" panose="02020603050405020304" pitchFamily="18" charset="0"/>
              <a:cs typeface="Times New Roman" panose="02020603050405020304" pitchFamily="18" charset="0"/>
            </a:endParaRPr>
          </a:p>
          <a:p>
            <a:pPr marL="228600" algn="just">
              <a:spcAft>
                <a:spcPts val="750"/>
              </a:spcAft>
            </a:pPr>
            <a:r>
              <a:rPr lang="en-US" sz="1800" kern="0" dirty="0">
                <a:effectLst/>
                <a:latin typeface="Calibri" panose="020F0502020204030204" pitchFamily="34" charset="0"/>
                <a:ea typeface="Times New Roman" panose="02020603050405020304" pitchFamily="18" charset="0"/>
              </a:rPr>
              <a:t>The dashboard is designed to show how developers of all experience levels are  anticipating changes to their workflows due to AI tools. The graph shows that the four most important tasks for developers are writing code, debugging, and getting help, project planning, and documenting code</a:t>
            </a:r>
            <a:r>
              <a:rPr lang="en-US" dirty="0">
                <a:effectLst/>
              </a:rPr>
              <a:t> </a:t>
            </a:r>
            <a:endParaRPr lang="en-US" dirty="0"/>
          </a:p>
        </p:txBody>
      </p:sp>
      <p:pic>
        <p:nvPicPr>
          <p:cNvPr id="6" name="Picture 5" descr="A screenshot of a graph&#10;&#10;Description automatically generated">
            <a:extLst>
              <a:ext uri="{FF2B5EF4-FFF2-40B4-BE49-F238E27FC236}">
                <a16:creationId xmlns:a16="http://schemas.microsoft.com/office/drawing/2014/main" id="{7D895CDD-7577-4974-B157-67202DE73079}"/>
              </a:ext>
            </a:extLst>
          </p:cNvPr>
          <p:cNvPicPr>
            <a:picLocks noChangeAspect="1"/>
          </p:cNvPicPr>
          <p:nvPr/>
        </p:nvPicPr>
        <p:blipFill>
          <a:blip r:embed="rId2"/>
          <a:stretch>
            <a:fillRect/>
          </a:stretch>
        </p:blipFill>
        <p:spPr>
          <a:xfrm>
            <a:off x="362530" y="1514106"/>
            <a:ext cx="8933869" cy="5225361"/>
          </a:xfrm>
          <a:prstGeom prst="rect">
            <a:avLst/>
          </a:prstGeom>
        </p:spPr>
      </p:pic>
    </p:spTree>
    <p:extLst>
      <p:ext uri="{BB962C8B-B14F-4D97-AF65-F5344CB8AC3E}">
        <p14:creationId xmlns:p14="http://schemas.microsoft.com/office/powerpoint/2010/main" val="35418829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9" descr="A screenshot of a computer&#10;&#10;Description automatically generated">
            <a:extLst>
              <a:ext uri="{FF2B5EF4-FFF2-40B4-BE49-F238E27FC236}">
                <a16:creationId xmlns:a16="http://schemas.microsoft.com/office/drawing/2014/main" id="{025D005C-202E-ED2D-3B49-6B82DEEFF7B6}"/>
              </a:ext>
            </a:extLst>
          </p:cNvPr>
          <p:cNvPicPr>
            <a:picLocks noChangeAspect="1"/>
          </p:cNvPicPr>
          <p:nvPr/>
        </p:nvPicPr>
        <p:blipFill rotWithShape="1">
          <a:blip r:embed="rId2"/>
          <a:srcRect l="5671" r="-1" b="-1"/>
          <a:stretch/>
        </p:blipFill>
        <p:spPr>
          <a:xfrm>
            <a:off x="342898" y="689170"/>
            <a:ext cx="6885201" cy="5419581"/>
          </a:xfrm>
          <a:prstGeom prst="rect">
            <a:avLst/>
          </a:prstGeom>
        </p:spPr>
      </p:pic>
      <p:grpSp>
        <p:nvGrpSpPr>
          <p:cNvPr id="44" name="Group 43">
            <a:extLst>
              <a:ext uri="{FF2B5EF4-FFF2-40B4-BE49-F238E27FC236}">
                <a16:creationId xmlns:a16="http://schemas.microsoft.com/office/drawing/2014/main" id="{BE589684-54CA-64D8-C963-5F19FF75BF7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84697" y="5858828"/>
            <a:ext cx="6406903" cy="123363"/>
            <a:chOff x="7015162" y="5858828"/>
            <a:chExt cx="4300544" cy="123363"/>
          </a:xfrm>
        </p:grpSpPr>
        <p:sp>
          <p:nvSpPr>
            <p:cNvPr id="45" name="Rectangle 44">
              <a:extLst>
                <a:ext uri="{FF2B5EF4-FFF2-40B4-BE49-F238E27FC236}">
                  <a16:creationId xmlns:a16="http://schemas.microsoft.com/office/drawing/2014/main" id="{9B56B8E8-B789-DA4D-E4BE-03FA3165B3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9103753" y="3770237"/>
              <a:ext cx="123362" cy="4300544"/>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2255D907-377D-0DF9-B4A4-4B44C46FB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09789" y="4876274"/>
              <a:ext cx="123362" cy="2088471"/>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20C18EAD-2856-5756-552F-8848244D656A}"/>
              </a:ext>
            </a:extLst>
          </p:cNvPr>
          <p:cNvSpPr txBox="1"/>
          <p:nvPr/>
        </p:nvSpPr>
        <p:spPr>
          <a:xfrm>
            <a:off x="7687733" y="877413"/>
            <a:ext cx="3797299" cy="5043096"/>
          </a:xfrm>
          <a:prstGeom prst="rect">
            <a:avLst/>
          </a:prstGeom>
        </p:spPr>
        <p:txBody>
          <a:bodyPr vert="horz" lIns="91440" tIns="45720" rIns="91440" bIns="45720" rtlCol="0" anchor="t">
            <a:normAutofit/>
          </a:bodyPr>
          <a:lstStyle/>
          <a:p>
            <a:pPr marR="0" algn="just" defTabSz="914400">
              <a:lnSpc>
                <a:spcPct val="90000"/>
              </a:lnSpc>
              <a:spcBef>
                <a:spcPts val="0"/>
              </a:spcBef>
              <a:spcAft>
                <a:spcPts val="750"/>
              </a:spcAft>
            </a:pPr>
            <a:r>
              <a:rPr lang="en-US" sz="2000" b="1" dirty="0">
                <a:effectLst/>
              </a:rPr>
              <a:t>Chord diagram: </a:t>
            </a:r>
            <a:r>
              <a:rPr lang="en-US" sz="2000" b="1" u="sng" dirty="0">
                <a:effectLst/>
              </a:rPr>
              <a:t>AI Search Tools</a:t>
            </a:r>
          </a:p>
          <a:p>
            <a:pPr marR="0" algn="just" defTabSz="914400">
              <a:lnSpc>
                <a:spcPct val="90000"/>
              </a:lnSpc>
              <a:spcBef>
                <a:spcPts val="0"/>
              </a:spcBef>
              <a:spcAft>
                <a:spcPts val="750"/>
              </a:spcAft>
            </a:pPr>
            <a:endParaRPr lang="en-US" sz="2000" dirty="0">
              <a:effectLst/>
            </a:endParaRPr>
          </a:p>
          <a:p>
            <a:pPr marL="0" marR="0" indent="-228600" algn="just" defTabSz="914400">
              <a:lnSpc>
                <a:spcPct val="90000"/>
              </a:lnSpc>
              <a:spcBef>
                <a:spcPts val="0"/>
              </a:spcBef>
              <a:spcAft>
                <a:spcPts val="750"/>
              </a:spcAft>
              <a:buFont typeface="Arial" panose="020B0604020202020204" pitchFamily="34" charset="0"/>
              <a:buChar char="•"/>
            </a:pPr>
            <a:r>
              <a:rPr lang="en-US" sz="2000" dirty="0">
                <a:effectLst/>
              </a:rPr>
              <a:t>Developers like trying out new technologies. We're checking which ones they're interested in based on what they use now. I created a chord diagram using D3, allowing data filtering, and performed pivot calculations in Python to analyze the AI search tools preferred by developers.</a:t>
            </a:r>
          </a:p>
          <a:p>
            <a:pPr indent="-228600" algn="just" defTabSz="914400">
              <a:lnSpc>
                <a:spcPct val="90000"/>
              </a:lnSpc>
              <a:buFont typeface="Arial" panose="020B0604020202020204" pitchFamily="34" charset="0"/>
              <a:buChar char="•"/>
            </a:pPr>
            <a:endParaRPr lang="en-US" sz="2000" dirty="0"/>
          </a:p>
        </p:txBody>
      </p:sp>
    </p:spTree>
    <p:extLst>
      <p:ext uri="{BB962C8B-B14F-4D97-AF65-F5344CB8AC3E}">
        <p14:creationId xmlns:p14="http://schemas.microsoft.com/office/powerpoint/2010/main" val="2273938869"/>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F46216B-77A9-411A-B9D3-5023FCB7020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1371</TotalTime>
  <Words>1123</Words>
  <Application>Microsoft Macintosh PowerPoint</Application>
  <PresentationFormat>Widescreen</PresentationFormat>
  <Paragraphs>76</Paragraphs>
  <Slides>14</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Arial</vt:lpstr>
      <vt:lpstr>Calibri</vt:lpstr>
      <vt:lpstr>Calibri Light</vt:lpstr>
      <vt:lpstr>Google Sans</vt:lpstr>
      <vt:lpstr>Söhne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Shrinivas A Bhusannavar</dc:creator>
  <cp:lastModifiedBy>Shrinivas A Bhusannavar</cp:lastModifiedBy>
  <cp:revision>6</cp:revision>
  <dcterms:created xsi:type="dcterms:W3CDTF">2023-12-07T02:07:52Z</dcterms:created>
  <dcterms:modified xsi:type="dcterms:W3CDTF">2023-12-08T01:04:16Z</dcterms:modified>
</cp:coreProperties>
</file>